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1" r:id="rId6"/>
    <p:sldId id="272" r:id="rId7"/>
    <p:sldId id="260" r:id="rId8"/>
    <p:sldId id="262" r:id="rId9"/>
    <p:sldId id="264" r:id="rId10"/>
    <p:sldId id="261" r:id="rId11"/>
    <p:sldId id="265" r:id="rId12"/>
    <p:sldId id="267" r:id="rId13"/>
    <p:sldId id="268" r:id="rId14"/>
    <p:sldId id="266"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2/6/2024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2/6/2024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6.glb"/><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7.glb"/><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2.glb"/><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4.glb"/><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17/06/relationships/model3d" Target="../media/model3d5.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755E-4F8B-4590-96E8-B625AC8E1CA8}"/>
              </a:ext>
            </a:extLst>
          </p:cNvPr>
          <p:cNvSpPr>
            <a:spLocks noGrp="1"/>
          </p:cNvSpPr>
          <p:nvPr>
            <p:ph type="ctrTitle"/>
          </p:nvPr>
        </p:nvSpPr>
        <p:spPr/>
        <p:txBody>
          <a:bodyPr/>
          <a:lstStyle/>
          <a:p>
            <a:r>
              <a:rPr lang="en-US" dirty="0"/>
              <a:t>IL FILE SYSTEM.</a:t>
            </a:r>
          </a:p>
        </p:txBody>
      </p:sp>
      <p:sp>
        <p:nvSpPr>
          <p:cNvPr id="3" name="Subtitle 2">
            <a:extLst>
              <a:ext uri="{FF2B5EF4-FFF2-40B4-BE49-F238E27FC236}">
                <a16:creationId xmlns:a16="http://schemas.microsoft.com/office/drawing/2014/main" id="{DDD6ECD1-EC17-4128-BD7B-9CC93A82C31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0613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E6D-4D4C-4115-BB0A-CE88FFC250ED}"/>
              </a:ext>
            </a:extLst>
          </p:cNvPr>
          <p:cNvSpPr>
            <a:spLocks noGrp="1"/>
          </p:cNvSpPr>
          <p:nvPr>
            <p:ph type="title"/>
          </p:nvPr>
        </p:nvSpPr>
        <p:spPr/>
        <p:txBody>
          <a:bodyPr/>
          <a:lstStyle/>
          <a:p>
            <a:r>
              <a:rPr lang="en-US" dirty="0" err="1"/>
              <a:t>Formattazione</a:t>
            </a:r>
            <a:r>
              <a:rPr lang="en-US" dirty="0"/>
              <a:t> di un disco</a:t>
            </a:r>
          </a:p>
        </p:txBody>
      </p:sp>
      <p:sp>
        <p:nvSpPr>
          <p:cNvPr id="3" name="Content Placeholder 2">
            <a:extLst>
              <a:ext uri="{FF2B5EF4-FFF2-40B4-BE49-F238E27FC236}">
                <a16:creationId xmlns:a16="http://schemas.microsoft.com/office/drawing/2014/main" id="{B24C68D5-1B0D-4F4D-ACB0-04E2C97A3BB5}"/>
              </a:ext>
            </a:extLst>
          </p:cNvPr>
          <p:cNvSpPr>
            <a:spLocks noGrp="1"/>
          </p:cNvSpPr>
          <p:nvPr>
            <p:ph sz="half" idx="1"/>
          </p:nvPr>
        </p:nvSpPr>
        <p:spPr/>
        <p:txBody>
          <a:bodyPr/>
          <a:lstStyle/>
          <a:p>
            <a:r>
              <a:rPr lang="en-US" b="1" dirty="0">
                <a:effectLst>
                  <a:outerShdw blurRad="38100" dist="38100" dir="2700000" algn="tl">
                    <a:srgbClr val="000000">
                      <a:alpha val="43137"/>
                    </a:srgbClr>
                  </a:outerShdw>
                </a:effectLst>
              </a:rPr>
              <a:t>Prima di </a:t>
            </a:r>
            <a:r>
              <a:rPr lang="en-US" b="1" dirty="0" err="1">
                <a:effectLst>
                  <a:outerShdw blurRad="38100" dist="38100" dir="2700000" algn="tl">
                    <a:srgbClr val="000000">
                      <a:alpha val="43137"/>
                    </a:srgbClr>
                  </a:outerShdw>
                </a:effectLst>
              </a:rPr>
              <a:t>poter</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usare</a:t>
            </a:r>
            <a:r>
              <a:rPr lang="en-US" b="1" dirty="0">
                <a:effectLst>
                  <a:outerShdw blurRad="38100" dist="38100" dir="2700000" algn="tl">
                    <a:srgbClr val="000000">
                      <a:alpha val="43137"/>
                    </a:srgbClr>
                  </a:outerShdw>
                </a:effectLst>
              </a:rPr>
              <a:t> un disco </a:t>
            </a:r>
            <a:r>
              <a:rPr lang="en-US" b="1" dirty="0" err="1">
                <a:effectLst>
                  <a:outerShdw blurRad="38100" dist="38100" dir="2700000" algn="tl">
                    <a:srgbClr val="000000">
                      <a:alpha val="43137"/>
                    </a:srgbClr>
                  </a:outerShdw>
                </a:effectLst>
              </a:rPr>
              <a:t>bisogna</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formattarlo</a:t>
            </a:r>
            <a:r>
              <a:rPr lang="en-US" b="1" dirty="0">
                <a:effectLst>
                  <a:outerShdw blurRad="38100" dist="38100" dir="2700000" algn="tl">
                    <a:srgbClr val="000000">
                      <a:alpha val="43137"/>
                    </a:srgbClr>
                  </a:outerShdw>
                </a:effectLst>
              </a:rPr>
              <a:t> in un file system</a:t>
            </a:r>
          </a:p>
          <a:p>
            <a:endParaRPr lang="en-US" b="1" dirty="0">
              <a:effectLst>
                <a:outerShdw blurRad="38100" dist="38100" dir="2700000" algn="tl">
                  <a:srgbClr val="000000">
                    <a:alpha val="43137"/>
                  </a:srgbClr>
                </a:outerShdw>
              </a:effectLst>
            </a:endParaRPr>
          </a:p>
          <a:p>
            <a:r>
              <a:rPr lang="it-IT" b="1" dirty="0">
                <a:effectLst>
                  <a:outerShdw blurRad="38100" dist="38100" dir="2700000" algn="tl">
                    <a:srgbClr val="000000">
                      <a:alpha val="43137"/>
                    </a:srgbClr>
                  </a:outerShdw>
                </a:effectLst>
              </a:rPr>
              <a:t> La formattazione crea la struttura di file system sul disco e </a:t>
            </a:r>
            <a:r>
              <a:rPr lang="it-IT" b="1" dirty="0" err="1">
                <a:effectLst>
                  <a:outerShdw blurRad="38100" dist="38100" dir="2700000" algn="tl">
                    <a:srgbClr val="000000">
                      <a:alpha val="43137"/>
                    </a:srgbClr>
                  </a:outerShdw>
                </a:effectLst>
              </a:rPr>
              <a:t>comportera</a:t>
            </a:r>
            <a:r>
              <a:rPr lang="it-IT" b="1" dirty="0">
                <a:effectLst>
                  <a:outerShdw blurRad="38100" dist="38100" dir="2700000" algn="tl">
                    <a:srgbClr val="000000">
                      <a:alpha val="43137"/>
                    </a:srgbClr>
                  </a:outerShdw>
                </a:effectLst>
              </a:rPr>
              <a:t> la perdita di dati esistenti.</a:t>
            </a:r>
            <a:endParaRPr lang="en-US" b="1" dirty="0">
              <a:effectLst>
                <a:outerShdw blurRad="38100" dist="38100" dir="2700000" algn="tl">
                  <a:srgbClr val="000000">
                    <a:alpha val="43137"/>
                  </a:srgbClr>
                </a:outerShdw>
              </a:effectLst>
            </a:endParaRP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60B68672-FF72-4FA1-95EE-11FAB14647FC}"/>
                  </a:ext>
                </a:extLst>
              </p:cNvPr>
              <p:cNvGraphicFramePr>
                <a:graphicFrameLocks noChangeAspect="1"/>
              </p:cNvGraphicFramePr>
              <p:nvPr>
                <p:extLst>
                  <p:ext uri="{D42A27DB-BD31-4B8C-83A1-F6EECF244321}">
                    <p14:modId xmlns:p14="http://schemas.microsoft.com/office/powerpoint/2010/main" val="3215103025"/>
                  </p:ext>
                </p:extLst>
              </p:nvPr>
            </p:nvGraphicFramePr>
            <p:xfrm>
              <a:off x="6587878" y="2280777"/>
              <a:ext cx="5938412" cy="3711507"/>
            </p:xfrm>
            <a:graphic>
              <a:graphicData uri="http://schemas.microsoft.com/office/drawing/2017/model3d">
                <am3d:model3d r:embed="rId2">
                  <am3d:spPr>
                    <a:xfrm>
                      <a:off x="0" y="0"/>
                      <a:ext cx="5938412" cy="3711507"/>
                    </a:xfrm>
                    <a:prstGeom prst="rect">
                      <a:avLst/>
                    </a:prstGeom>
                  </am3d:spPr>
                  <am3d:camera>
                    <am3d:pos x="0" y="0" z="64774219"/>
                    <am3d:up dx="0" dy="36000000" dz="0"/>
                    <am3d:lookAt x="0" y="0" z="0"/>
                    <am3d:perspective fov="2700000"/>
                  </am3d:camera>
                  <am3d:trans>
                    <am3d:meterPerModelUnit n="6345996" d="1000000"/>
                    <am3d:preTrans dx="6394438" dy="-2905659" dz="0"/>
                    <am3d:scale>
                      <am3d:sx n="1000000" d="1000000"/>
                      <am3d:sy n="1000000" d="1000000"/>
                      <am3d:sz n="1000000" d="1000000"/>
                    </am3d:scale>
                    <am3d:rot ax="7803305" ay="935275" az="9736500"/>
                    <am3d:postTrans dx="0" dy="0" dz="0"/>
                  </am3d:trans>
                  <am3d:raster rName="Office3DRenderer" rVer="16.0.8326">
                    <am3d:blip r:embed="rId3"/>
                  </am3d:raster>
                  <am3d:objViewport viewportSz="60716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60B68672-FF72-4FA1-95EE-11FAB14647FC}"/>
                  </a:ext>
                </a:extLst>
              </p:cNvPr>
              <p:cNvPicPr>
                <a:picLocks noGrp="1" noRot="1" noChangeAspect="1" noMove="1" noResize="1" noEditPoints="1" noAdjustHandles="1" noChangeArrowheads="1" noChangeShapeType="1" noCrop="1"/>
              </p:cNvPicPr>
              <p:nvPr/>
            </p:nvPicPr>
            <p:blipFill>
              <a:blip r:embed="rId3"/>
              <a:stretch>
                <a:fillRect/>
              </a:stretch>
            </p:blipFill>
            <p:spPr>
              <a:xfrm>
                <a:off x="6587878" y="2280777"/>
                <a:ext cx="5938412" cy="3711507"/>
              </a:xfrm>
              <a:prstGeom prst="rect">
                <a:avLst/>
              </a:prstGeom>
            </p:spPr>
          </p:pic>
        </mc:Fallback>
      </mc:AlternateContent>
    </p:spTree>
    <p:extLst>
      <p:ext uri="{BB962C8B-B14F-4D97-AF65-F5344CB8AC3E}">
        <p14:creationId xmlns:p14="http://schemas.microsoft.com/office/powerpoint/2010/main" val="407511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repeatCount="indefinite" fill="hold" nodeType="withEffect">
                                  <p:stCondLst>
                                    <p:cond delay="0"/>
                                  </p:stCondLst>
                                  <p:childTnLst>
                                    <p:animRot by="21600000">
                                      <p:cBhvr>
                                        <p:cTn id="6" dur="10000" fill="hold"/>
                                        <p:tgtEl>
                                          <p:spTgt spid="17"/>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3002-7571-4881-8B53-81A76EFE8DE5}"/>
              </a:ext>
            </a:extLst>
          </p:cNvPr>
          <p:cNvSpPr>
            <a:spLocks noGrp="1"/>
          </p:cNvSpPr>
          <p:nvPr>
            <p:ph type="title"/>
          </p:nvPr>
        </p:nvSpPr>
        <p:spPr/>
        <p:txBody>
          <a:bodyPr>
            <a:normAutofit/>
          </a:bodyPr>
          <a:lstStyle/>
          <a:p>
            <a:r>
              <a:rPr lang="it-IT" b="1" dirty="0">
                <a:effectLst>
                  <a:outerShdw blurRad="38100" dist="38100" dir="2700000" algn="tl">
                    <a:srgbClr val="000000">
                      <a:alpha val="43137"/>
                    </a:srgbClr>
                  </a:outerShdw>
                </a:effectLst>
              </a:rPr>
              <a:t>Gestione dello Spazio su Disco:</a:t>
            </a: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F123ABF-8702-4A81-9513-9055D0D38D11}"/>
              </a:ext>
            </a:extLst>
          </p:cNvPr>
          <p:cNvSpPr>
            <a:spLocks noGrp="1"/>
          </p:cNvSpPr>
          <p:nvPr>
            <p:ph sz="half" idx="1"/>
          </p:nvPr>
        </p:nvSpPr>
        <p:spPr/>
        <p:txBody>
          <a:bodyPr/>
          <a:lstStyle/>
          <a:p>
            <a:pPr marL="0" indent="0" algn="l">
              <a:buNone/>
            </a:pPr>
            <a:r>
              <a:rPr lang="it-IT" b="1" i="0" dirty="0">
                <a:effectLst>
                  <a:outerShdw blurRad="38100" dist="38100" dir="2700000" algn="tl">
                    <a:srgbClr val="000000">
                      <a:alpha val="43137"/>
                    </a:srgbClr>
                  </a:outerShdw>
                </a:effectLst>
                <a:latin typeface="Söhne"/>
              </a:rPr>
              <a:t>I file system gestiscono lo spazio su disco, assegnando spazi specifici per i file e tenendo traccia di quali settori del disco sono utilizzati o liberi.</a:t>
            </a:r>
            <a:endParaRPr lang="it-IT" b="1" dirty="0">
              <a:effectLst>
                <a:outerShdw blurRad="38100" dist="38100" dir="2700000" algn="tl">
                  <a:srgbClr val="000000">
                    <a:alpha val="43137"/>
                  </a:srgbClr>
                </a:outerShdw>
              </a:effectLst>
              <a:latin typeface="Söhne"/>
            </a:endParaRPr>
          </a:p>
          <a:p>
            <a:pPr marL="0" indent="0" algn="l">
              <a:buNone/>
            </a:pPr>
            <a:r>
              <a:rPr lang="it-IT" b="1" i="0" dirty="0">
                <a:effectLst>
                  <a:outerShdw blurRad="38100" dist="38100" dir="2700000" algn="tl">
                    <a:srgbClr val="000000">
                      <a:alpha val="43137"/>
                    </a:srgbClr>
                  </a:outerShdw>
                </a:effectLst>
                <a:latin typeface="Söhne"/>
              </a:rPr>
              <a:t>In oltre svolgono operazioni di deframmentazione su </a:t>
            </a:r>
            <a:r>
              <a:rPr lang="it-IT" b="1" dirty="0">
                <a:effectLst>
                  <a:outerShdw blurRad="38100" dist="38100" dir="2700000" algn="tl">
                    <a:srgbClr val="000000">
                      <a:alpha val="43137"/>
                    </a:srgbClr>
                  </a:outerShdw>
                </a:effectLst>
                <a:latin typeface="Söhne"/>
              </a:rPr>
              <a:t>i </a:t>
            </a:r>
            <a:r>
              <a:rPr lang="it-IT" b="1" i="0" dirty="0">
                <a:effectLst>
                  <a:outerShdw blurRad="38100" dist="38100" dir="2700000" algn="tl">
                    <a:srgbClr val="000000">
                      <a:alpha val="43137"/>
                    </a:srgbClr>
                  </a:outerShdw>
                </a:effectLst>
                <a:latin typeface="Söhne"/>
              </a:rPr>
              <a:t>precedenti  </a:t>
            </a:r>
            <a:r>
              <a:rPr lang="it-IT" b="1" dirty="0">
                <a:effectLst>
                  <a:outerShdw blurRad="38100" dist="38100" dir="2700000" algn="tl">
                    <a:srgbClr val="000000">
                      <a:alpha val="43137"/>
                    </a:srgbClr>
                  </a:outerShdw>
                </a:effectLst>
                <a:latin typeface="Söhne"/>
              </a:rPr>
              <a:t>spazi</a:t>
            </a:r>
            <a:r>
              <a:rPr lang="it-IT" b="1" i="0" dirty="0">
                <a:effectLst>
                  <a:outerShdw blurRad="38100" dist="38100" dir="2700000" algn="tl">
                    <a:srgbClr val="000000">
                      <a:alpha val="43137"/>
                    </a:srgbClr>
                  </a:outerShdw>
                </a:effectLst>
                <a:latin typeface="Söhne"/>
              </a:rPr>
              <a:t>.</a:t>
            </a:r>
            <a:endParaRPr lang="en-US" b="1" i="0" dirty="0">
              <a:effectLst>
                <a:outerShdw blurRad="38100" dist="38100" dir="2700000" algn="tl">
                  <a:srgbClr val="000000">
                    <a:alpha val="43137"/>
                  </a:srgbClr>
                </a:outerShdw>
              </a:effectLst>
              <a:latin typeface="Söhne"/>
            </a:endParaRPr>
          </a:p>
        </p:txBody>
      </p:sp>
      <mc:AlternateContent xmlns:mc="http://schemas.openxmlformats.org/markup-compatibility/2006">
        <mc:Choice xmlns:am3d="http://schemas.microsoft.com/office/drawing/2017/model3d" Requires="am3d">
          <p:graphicFrame>
            <p:nvGraphicFramePr>
              <p:cNvPr id="5" name="Content Placeholder 4">
                <a:extLst>
                  <a:ext uri="{FF2B5EF4-FFF2-40B4-BE49-F238E27FC236}">
                    <a16:creationId xmlns:a16="http://schemas.microsoft.com/office/drawing/2014/main" id="{696066FB-0269-48DB-9EB1-271976BD0AFB}"/>
                  </a:ext>
                </a:extLst>
              </p:cNvPr>
              <p:cNvGraphicFramePr>
                <a:graphicFrameLocks noGrp="1" noChangeAspect="1"/>
              </p:cNvGraphicFramePr>
              <p:nvPr>
                <p:ph sz="half" idx="2"/>
                <p:extLst>
                  <p:ext uri="{D42A27DB-BD31-4B8C-83A1-F6EECF244321}">
                    <p14:modId xmlns:p14="http://schemas.microsoft.com/office/powerpoint/2010/main" val="3697271521"/>
                  </p:ext>
                </p:extLst>
              </p:nvPr>
            </p:nvGraphicFramePr>
            <p:xfrm>
              <a:off x="6060619" y="2170106"/>
              <a:ext cx="4991627" cy="4392677"/>
            </p:xfrm>
            <a:graphic>
              <a:graphicData uri="http://schemas.microsoft.com/office/drawing/2017/model3d">
                <am3d:model3d r:embed="rId2">
                  <am3d:spPr>
                    <a:xfrm>
                      <a:off x="0" y="0"/>
                      <a:ext cx="4991627" cy="4392677"/>
                    </a:xfrm>
                    <a:prstGeom prst="rect">
                      <a:avLst/>
                    </a:prstGeom>
                  </am3d:spPr>
                  <am3d:camera>
                    <am3d:pos x="0" y="0" z="58985754"/>
                    <am3d:up dx="0" dy="36000000" dz="0"/>
                    <am3d:lookAt x="0" y="0" z="0"/>
                    <am3d:perspective fov="2700000"/>
                  </am3d:camera>
                  <am3d:trans>
                    <am3d:meterPerModelUnit n="6802739" d="1000000"/>
                    <am3d:preTrans dx="0" dy="-11784626" dz="14"/>
                    <am3d:scale>
                      <am3d:sx n="1000000" d="1000000"/>
                      <am3d:sy n="1000000" d="1000000"/>
                      <am3d:sz n="1000000" d="1000000"/>
                    </am3d:scale>
                    <am3d:rot ax="7664375" ay="1264235" az="9305117"/>
                    <am3d:postTrans dx="0" dy="0" dz="0"/>
                  </am3d:trans>
                  <am3d:raster rName="Office3DRenderer" rVer="16.0.8326">
                    <am3d:blip r:embed="rId3"/>
                  </am3d:raster>
                  <am3d:objViewport viewportSz="52103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a:extLst>
                  <a:ext uri="{FF2B5EF4-FFF2-40B4-BE49-F238E27FC236}">
                    <a16:creationId xmlns:a16="http://schemas.microsoft.com/office/drawing/2014/main" id="{696066FB-0269-48DB-9EB1-271976BD0AFB}"/>
                  </a:ext>
                </a:extLst>
              </p:cNvPr>
              <p:cNvPicPr>
                <a:picLocks noGrp="1" noRot="1" noChangeAspect="1" noMove="1" noResize="1" noEditPoints="1" noAdjustHandles="1" noChangeArrowheads="1" noChangeShapeType="1" noCrop="1"/>
              </p:cNvPicPr>
              <p:nvPr/>
            </p:nvPicPr>
            <p:blipFill>
              <a:blip r:embed="rId3"/>
              <a:stretch>
                <a:fillRect/>
              </a:stretch>
            </p:blipFill>
            <p:spPr>
              <a:xfrm>
                <a:off x="6060619" y="2170106"/>
                <a:ext cx="4991627" cy="4392677"/>
              </a:xfrm>
              <a:prstGeom prst="rect">
                <a:avLst/>
              </a:prstGeom>
            </p:spPr>
          </p:pic>
        </mc:Fallback>
      </mc:AlternateContent>
    </p:spTree>
    <p:extLst>
      <p:ext uri="{BB962C8B-B14F-4D97-AF65-F5344CB8AC3E}">
        <p14:creationId xmlns:p14="http://schemas.microsoft.com/office/powerpoint/2010/main" val="386675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953F-96F8-4822-BBAC-9E7519B2C836}"/>
              </a:ext>
            </a:extLst>
          </p:cNvPr>
          <p:cNvSpPr>
            <a:spLocks noGrp="1"/>
          </p:cNvSpPr>
          <p:nvPr>
            <p:ph type="title"/>
          </p:nvPr>
        </p:nvSpPr>
        <p:spPr/>
        <p:txBody>
          <a:bodyPr/>
          <a:lstStyle/>
          <a:p>
            <a:r>
              <a:rPr lang="en-US" dirty="0" err="1"/>
              <a:t>Descritore</a:t>
            </a:r>
            <a:r>
              <a:rPr lang="en-US" dirty="0"/>
              <a:t> del file</a:t>
            </a:r>
          </a:p>
        </p:txBody>
      </p:sp>
      <p:sp>
        <p:nvSpPr>
          <p:cNvPr id="3" name="Content Placeholder 2">
            <a:extLst>
              <a:ext uri="{FF2B5EF4-FFF2-40B4-BE49-F238E27FC236}">
                <a16:creationId xmlns:a16="http://schemas.microsoft.com/office/drawing/2014/main" id="{7EE5205D-499F-4167-B40D-0C508AC39574}"/>
              </a:ext>
            </a:extLst>
          </p:cNvPr>
          <p:cNvSpPr>
            <a:spLocks noGrp="1"/>
          </p:cNvSpPr>
          <p:nvPr>
            <p:ph idx="1"/>
          </p:nvPr>
        </p:nvSpPr>
        <p:spPr/>
        <p:txBody>
          <a:bodyPr>
            <a:normAutofit fontScale="92500" lnSpcReduction="10000"/>
          </a:bodyPr>
          <a:lstStyle/>
          <a:p>
            <a:r>
              <a:rPr lang="it-IT" b="1" dirty="0">
                <a:effectLst>
                  <a:outerShdw blurRad="38100" dist="38100" dir="2700000" algn="tl">
                    <a:srgbClr val="000000">
                      <a:alpha val="43137"/>
                    </a:srgbClr>
                  </a:outerShdw>
                </a:effectLst>
              </a:rPr>
              <a:t>Per ogni file il SO raccoglie un insieme di informazioni in un record, il descrittore del file, che ne è la carta di identità, e contiene:</a:t>
            </a:r>
          </a:p>
          <a:p>
            <a:r>
              <a:rPr lang="it-IT" b="1" dirty="0">
                <a:effectLst>
                  <a:outerShdw blurRad="38100" dist="38100" dir="2700000" algn="tl">
                    <a:srgbClr val="000000">
                      <a:alpha val="43137"/>
                    </a:srgbClr>
                  </a:outerShdw>
                </a:effectLst>
              </a:rPr>
              <a:t>nome: è composto da una stringa di caratteri con lunghezza variabile a seconda del SO e viene detto anche nome simbolico; alcuni SO fanno distinzione tra lettere maiuscole e minuscole (◀ case sensitive ▶ naming);</a:t>
            </a:r>
          </a:p>
          <a:p>
            <a:r>
              <a:rPr lang="it-IT" b="1" dirty="0">
                <a:effectLst>
                  <a:outerShdw blurRad="38100" dist="38100" dir="2700000" algn="tl">
                    <a:srgbClr val="000000">
                      <a:alpha val="43137"/>
                    </a:srgbClr>
                  </a:outerShdw>
                </a:effectLst>
              </a:rPr>
              <a:t>identificatore: un valore numerico invisibile che lo identifica in modo univoco nel file system</a:t>
            </a:r>
          </a:p>
          <a:p>
            <a:r>
              <a:rPr lang="it-IT" b="1" dirty="0">
                <a:effectLst>
                  <a:outerShdw blurRad="38100" dist="38100" dir="2700000" algn="tl">
                    <a:srgbClr val="000000">
                      <a:alpha val="43137"/>
                    </a:srgbClr>
                  </a:outerShdw>
                </a:effectLst>
              </a:rPr>
              <a:t>tipo: informazione necessaria ai sistemi che gestiscono tipi di file diversi, generalmente incluso nel nome sotto forma di estensione ovvero un codice solitamente di tre caratteri che lo identifica</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727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953F-96F8-4822-BBAC-9E7519B2C836}"/>
              </a:ext>
            </a:extLst>
          </p:cNvPr>
          <p:cNvSpPr>
            <a:spLocks noGrp="1"/>
          </p:cNvSpPr>
          <p:nvPr>
            <p:ph type="title"/>
          </p:nvPr>
        </p:nvSpPr>
        <p:spPr/>
        <p:txBody>
          <a:bodyPr/>
          <a:lstStyle/>
          <a:p>
            <a:r>
              <a:rPr lang="en-US" dirty="0" err="1"/>
              <a:t>Descritore</a:t>
            </a:r>
            <a:r>
              <a:rPr lang="en-US" dirty="0"/>
              <a:t> del file</a:t>
            </a:r>
          </a:p>
        </p:txBody>
      </p:sp>
      <p:sp>
        <p:nvSpPr>
          <p:cNvPr id="3" name="Content Placeholder 2">
            <a:extLst>
              <a:ext uri="{FF2B5EF4-FFF2-40B4-BE49-F238E27FC236}">
                <a16:creationId xmlns:a16="http://schemas.microsoft.com/office/drawing/2014/main" id="{7EE5205D-499F-4167-B40D-0C508AC39574}"/>
              </a:ext>
            </a:extLst>
          </p:cNvPr>
          <p:cNvSpPr>
            <a:spLocks noGrp="1"/>
          </p:cNvSpPr>
          <p:nvPr>
            <p:ph idx="1"/>
          </p:nvPr>
        </p:nvSpPr>
        <p:spPr/>
        <p:txBody>
          <a:bodyPr>
            <a:normAutofit/>
          </a:bodyPr>
          <a:lstStyle/>
          <a:p>
            <a:r>
              <a:rPr lang="it-IT" b="1" dirty="0">
                <a:effectLst>
                  <a:outerShdw blurRad="38100" dist="38100" dir="2700000" algn="tl">
                    <a:srgbClr val="000000">
                      <a:alpha val="43137"/>
                    </a:srgbClr>
                  </a:outerShdw>
                </a:effectLst>
              </a:rPr>
              <a:t>locazione: il puntatore al dispositivo e alla locazione fisica del file nel dispositivo;</a:t>
            </a:r>
          </a:p>
          <a:p>
            <a:r>
              <a:rPr lang="it-IT" b="1" dirty="0">
                <a:effectLst>
                  <a:outerShdw blurRad="38100" dist="38100" dir="2700000" algn="tl">
                    <a:srgbClr val="000000">
                      <a:alpha val="43137"/>
                    </a:srgbClr>
                  </a:outerShdw>
                </a:effectLst>
              </a:rPr>
              <a:t>dimensione corrente: espressa in byte, parole o blocchi;</a:t>
            </a:r>
          </a:p>
          <a:p>
            <a:r>
              <a:rPr lang="it-IT" b="1" dirty="0">
                <a:effectLst>
                  <a:outerShdw blurRad="38100" dist="38100" dir="2700000" algn="tl">
                    <a:srgbClr val="000000">
                      <a:alpha val="43137"/>
                    </a:srgbClr>
                  </a:outerShdw>
                </a:effectLst>
              </a:rPr>
              <a:t>data e ora: informazioni sulla sua creazione e sull’ultimo accesso che ha portato qualche modifica ai dati in esso contenuti.</a:t>
            </a:r>
          </a:p>
          <a:p>
            <a:r>
              <a:rPr lang="en-US" b="1" dirty="0" err="1">
                <a:effectLst>
                  <a:outerShdw blurRad="38100" dist="38100" dir="2700000" algn="tl">
                    <a:srgbClr val="000000">
                      <a:alpha val="43137"/>
                    </a:srgbClr>
                  </a:outerShdw>
                </a:effectLst>
              </a:rPr>
              <a:t>Permessi</a:t>
            </a:r>
            <a:r>
              <a:rPr 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096558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7EEB-2255-4EE1-9E75-3ACE3E0F3006}"/>
              </a:ext>
            </a:extLst>
          </p:cNvPr>
          <p:cNvSpPr>
            <a:spLocks noGrp="1"/>
          </p:cNvSpPr>
          <p:nvPr>
            <p:ph type="title"/>
          </p:nvPr>
        </p:nvSpPr>
        <p:spPr/>
        <p:txBody>
          <a:bodyPr/>
          <a:lstStyle/>
          <a:p>
            <a:r>
              <a:rPr lang="en-US" dirty="0"/>
              <a:t>PERMESSI DI ACESSO</a:t>
            </a:r>
          </a:p>
        </p:txBody>
      </p:sp>
      <p:sp>
        <p:nvSpPr>
          <p:cNvPr id="3" name="Content Placeholder 2">
            <a:extLst>
              <a:ext uri="{FF2B5EF4-FFF2-40B4-BE49-F238E27FC236}">
                <a16:creationId xmlns:a16="http://schemas.microsoft.com/office/drawing/2014/main" id="{7D0D8181-DE9C-4C08-B3D9-AE0CD8BB7FD0}"/>
              </a:ext>
            </a:extLst>
          </p:cNvPr>
          <p:cNvSpPr>
            <a:spLocks noGrp="1"/>
          </p:cNvSpPr>
          <p:nvPr>
            <p:ph sz="half" idx="1"/>
          </p:nvPr>
        </p:nvSpPr>
        <p:spPr/>
        <p:txBody>
          <a:bodyPr/>
          <a:lstStyle/>
          <a:p>
            <a:r>
              <a:rPr lang="it-IT" dirty="0"/>
              <a:t>I file system possono gestire i permessi di accesso, specificando chi può leggere, scrivere o eseguire determinati file o directory.</a:t>
            </a:r>
          </a:p>
          <a:p>
            <a:endParaRPr lang="en-US" dirty="0"/>
          </a:p>
        </p:txBody>
      </p:sp>
      <p:pic>
        <p:nvPicPr>
          <p:cNvPr id="1026" name="Picture 2">
            <a:extLst>
              <a:ext uri="{FF2B5EF4-FFF2-40B4-BE49-F238E27FC236}">
                <a16:creationId xmlns:a16="http://schemas.microsoft.com/office/drawing/2014/main" id="{84F1C105-EA0C-4FF3-B64A-2C0A77CFC9A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67664" y="2304590"/>
            <a:ext cx="6007768" cy="425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125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63B8-246B-4E5D-8041-5872838BD108}"/>
              </a:ext>
            </a:extLst>
          </p:cNvPr>
          <p:cNvSpPr>
            <a:spLocks noGrp="1"/>
          </p:cNvSpPr>
          <p:nvPr>
            <p:ph type="title"/>
          </p:nvPr>
        </p:nvSpPr>
        <p:spPr/>
        <p:txBody>
          <a:bodyPr/>
          <a:lstStyle/>
          <a:p>
            <a:r>
              <a:rPr lang="en-US" dirty="0"/>
              <a:t>COMPRESSIONE E CRITTOGRAFIA</a:t>
            </a:r>
          </a:p>
        </p:txBody>
      </p:sp>
      <p:sp>
        <p:nvSpPr>
          <p:cNvPr id="3" name="Content Placeholder 2">
            <a:extLst>
              <a:ext uri="{FF2B5EF4-FFF2-40B4-BE49-F238E27FC236}">
                <a16:creationId xmlns:a16="http://schemas.microsoft.com/office/drawing/2014/main" id="{BC4E4230-DFA5-44A6-B329-E7EE1AC8F323}"/>
              </a:ext>
            </a:extLst>
          </p:cNvPr>
          <p:cNvSpPr>
            <a:spLocks noGrp="1"/>
          </p:cNvSpPr>
          <p:nvPr>
            <p:ph sz="half" idx="1"/>
          </p:nvPr>
        </p:nvSpPr>
        <p:spPr/>
        <p:txBody>
          <a:bodyPr/>
          <a:lstStyle/>
          <a:p>
            <a:r>
              <a:rPr lang="it-IT" dirty="0"/>
              <a:t>Alcuni file system supportano la compressione dei dati per ridurre lo spazio necessario, mentre altri offrono opzioni di crittografia per garantire la sicurezza dei dati.</a:t>
            </a:r>
            <a:endParaRPr lang="en-US" dirty="0"/>
          </a:p>
        </p:txBody>
      </p:sp>
      <p:pic>
        <p:nvPicPr>
          <p:cNvPr id="3074" name="Picture 2" descr="Zip File Icon - 5942 - Dryicons">
            <a:extLst>
              <a:ext uri="{FF2B5EF4-FFF2-40B4-BE49-F238E27FC236}">
                <a16:creationId xmlns:a16="http://schemas.microsoft.com/office/drawing/2014/main" id="{E4B9C2DB-DD99-485E-BFEB-7ABC72471B9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91242" y="2422985"/>
            <a:ext cx="3802940" cy="380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810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5875-D48B-4C16-A07D-D73ACEF26FAC}"/>
              </a:ext>
            </a:extLst>
          </p:cNvPr>
          <p:cNvSpPr>
            <a:spLocks noGrp="1"/>
          </p:cNvSpPr>
          <p:nvPr>
            <p:ph type="title"/>
          </p:nvPr>
        </p:nvSpPr>
        <p:spPr/>
        <p:txBody>
          <a:bodyPr/>
          <a:lstStyle/>
          <a:p>
            <a:r>
              <a:rPr lang="en-US" dirty="0"/>
              <a:t>IN CONCLUSIONE</a:t>
            </a:r>
          </a:p>
        </p:txBody>
      </p:sp>
      <p:sp>
        <p:nvSpPr>
          <p:cNvPr id="3" name="Content Placeholder 2">
            <a:extLst>
              <a:ext uri="{FF2B5EF4-FFF2-40B4-BE49-F238E27FC236}">
                <a16:creationId xmlns:a16="http://schemas.microsoft.com/office/drawing/2014/main" id="{083AE609-BF6C-4AA3-89AE-28078AB6E61C}"/>
              </a:ext>
            </a:extLst>
          </p:cNvPr>
          <p:cNvSpPr>
            <a:spLocks noGrp="1"/>
          </p:cNvSpPr>
          <p:nvPr>
            <p:ph sz="half" idx="1"/>
          </p:nvPr>
        </p:nvSpPr>
        <p:spPr/>
        <p:txBody>
          <a:bodyPr/>
          <a:lstStyle/>
          <a:p>
            <a:r>
              <a:rPr lang="en-US" dirty="0"/>
              <a:t>IL FILE SYSTEM E UN ELEMENTO ESSENZIALE PER ASTRARRE LA MEMORIA E PERMETTERE INTERAZIONI CON LA MACCHINA SIA PER GLI UTENTI CHE PER LE APPLICAZIONI E CONCEDE TANTI BENEFICI COME IL JOURNALING I NOMI LE DIRECTORY LA COMPRESSIONE E ALTRO</a:t>
            </a:r>
          </a:p>
        </p:txBody>
      </p:sp>
      <p:sp>
        <p:nvSpPr>
          <p:cNvPr id="4" name="Content Placeholder 3">
            <a:extLst>
              <a:ext uri="{FF2B5EF4-FFF2-40B4-BE49-F238E27FC236}">
                <a16:creationId xmlns:a16="http://schemas.microsoft.com/office/drawing/2014/main" id="{7D0B9F66-0F4A-47B9-B263-53185C82623D}"/>
              </a:ext>
            </a:extLst>
          </p:cNvPr>
          <p:cNvSpPr>
            <a:spLocks noGrp="1"/>
          </p:cNvSpPr>
          <p:nvPr>
            <p:ph sz="half" idx="2"/>
          </p:nvPr>
        </p:nvSpPr>
        <p:spPr/>
        <p:txBody>
          <a:bodyPr/>
          <a:lstStyle/>
          <a:p>
            <a:pPr marL="0" indent="0">
              <a:buNone/>
            </a:pPr>
            <a:r>
              <a:rPr lang="en-US" dirty="0"/>
              <a:t>E UNO DEI COMPONENTI PIU IMPORTANTI DI UN SISTEMA OPERATIVO </a:t>
            </a:r>
          </a:p>
        </p:txBody>
      </p:sp>
    </p:spTree>
    <p:extLst>
      <p:ext uri="{BB962C8B-B14F-4D97-AF65-F5344CB8AC3E}">
        <p14:creationId xmlns:p14="http://schemas.microsoft.com/office/powerpoint/2010/main" val="245988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7CA78-CBB0-4FC0-8B28-F120459D71A1}"/>
              </a:ext>
            </a:extLst>
          </p:cNvPr>
          <p:cNvSpPr txBox="1"/>
          <p:nvPr/>
        </p:nvSpPr>
        <p:spPr>
          <a:xfrm>
            <a:off x="128337" y="184484"/>
            <a:ext cx="10250905" cy="5632311"/>
          </a:xfrm>
          <a:prstGeom prst="rect">
            <a:avLst/>
          </a:prstGeom>
          <a:noFill/>
        </p:spPr>
        <p:txBody>
          <a:bodyPr wrap="square" rtlCol="0">
            <a:spAutoFit/>
          </a:bodyPr>
          <a:lstStyle/>
          <a:p>
            <a:r>
              <a:rPr lang="it-IT"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 file system è un meccanismo che permette di organizzare e memorizzare i dati su un dispositivo di archiviazione, come un disco rigido o una memoria flash. Esso fornisce una struttura gerarchica per organizzare i file e le directory, facilitando la gestione, l'accesso e la memorizzazione dei dati.</a:t>
            </a:r>
          </a:p>
        </p:txBody>
      </p:sp>
    </p:spTree>
    <p:extLst>
      <p:ext uri="{BB962C8B-B14F-4D97-AF65-F5344CB8AC3E}">
        <p14:creationId xmlns:p14="http://schemas.microsoft.com/office/powerpoint/2010/main" val="225803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3D Model 7" descr="Printed document">
                <a:extLst>
                  <a:ext uri="{FF2B5EF4-FFF2-40B4-BE49-F238E27FC236}">
                    <a16:creationId xmlns:a16="http://schemas.microsoft.com/office/drawing/2014/main" id="{9FEA4632-7855-4872-9C81-976082D9206D}"/>
                  </a:ext>
                </a:extLst>
              </p:cNvPr>
              <p:cNvGraphicFramePr>
                <a:graphicFrameLocks noChangeAspect="1"/>
              </p:cNvGraphicFramePr>
              <p:nvPr>
                <p:extLst>
                  <p:ext uri="{D42A27DB-BD31-4B8C-83A1-F6EECF244321}">
                    <p14:modId xmlns:p14="http://schemas.microsoft.com/office/powerpoint/2010/main" val="2967323011"/>
                  </p:ext>
                </p:extLst>
              </p:nvPr>
            </p:nvGraphicFramePr>
            <p:xfrm>
              <a:off x="8721978" y="1852864"/>
              <a:ext cx="2727311" cy="4752042"/>
            </p:xfrm>
            <a:graphic>
              <a:graphicData uri="http://schemas.microsoft.com/office/drawing/2017/model3d">
                <am3d:model3d r:embed="rId2">
                  <am3d:spPr>
                    <a:xfrm>
                      <a:off x="0" y="0"/>
                      <a:ext cx="2727311" cy="4752042"/>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203613" ay="-2040960" az="-114001"/>
                    <am3d:postTrans dx="0" dy="0" dz="0"/>
                  </am3d:trans>
                  <am3d:raster rName="Office3DRenderer" rVer="16.0.8326">
                    <am3d:blip r:embed="rId3"/>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Printed document">
                <a:extLst>
                  <a:ext uri="{FF2B5EF4-FFF2-40B4-BE49-F238E27FC236}">
                    <a16:creationId xmlns:a16="http://schemas.microsoft.com/office/drawing/2014/main" id="{9FEA4632-7855-4872-9C81-976082D9206D}"/>
                  </a:ext>
                </a:extLst>
              </p:cNvPr>
              <p:cNvPicPr>
                <a:picLocks noGrp="1" noRot="1" noChangeAspect="1" noMove="1" noResize="1" noEditPoints="1" noAdjustHandles="1" noChangeArrowheads="1" noChangeShapeType="1" noCrop="1"/>
              </p:cNvPicPr>
              <p:nvPr/>
            </p:nvPicPr>
            <p:blipFill>
              <a:blip r:embed="rId3"/>
              <a:stretch>
                <a:fillRect/>
              </a:stretch>
            </p:blipFill>
            <p:spPr>
              <a:xfrm>
                <a:off x="8721978" y="1852864"/>
                <a:ext cx="2727311" cy="4752042"/>
              </a:xfrm>
              <a:prstGeom prst="rect">
                <a:avLst/>
              </a:prstGeom>
            </p:spPr>
          </p:pic>
        </mc:Fallback>
      </mc:AlternateContent>
      <p:sp>
        <p:nvSpPr>
          <p:cNvPr id="2" name="Title 1">
            <a:extLst>
              <a:ext uri="{FF2B5EF4-FFF2-40B4-BE49-F238E27FC236}">
                <a16:creationId xmlns:a16="http://schemas.microsoft.com/office/drawing/2014/main" id="{BBABD2D1-22CF-49B0-BB66-DD9C8235B56D}"/>
              </a:ext>
            </a:extLst>
          </p:cNvPr>
          <p:cNvSpPr>
            <a:spLocks noGrp="1"/>
          </p:cNvSpPr>
          <p:nvPr>
            <p:ph type="title"/>
          </p:nvPr>
        </p:nvSpPr>
        <p:spPr/>
        <p:txBody>
          <a:bodyPr/>
          <a:lstStyle/>
          <a:p>
            <a:r>
              <a:rPr lang="en-US" dirty="0"/>
              <a:t>I FILE</a:t>
            </a:r>
          </a:p>
        </p:txBody>
      </p:sp>
      <p:sp>
        <p:nvSpPr>
          <p:cNvPr id="6" name="Content Placeholder 5">
            <a:extLst>
              <a:ext uri="{FF2B5EF4-FFF2-40B4-BE49-F238E27FC236}">
                <a16:creationId xmlns:a16="http://schemas.microsoft.com/office/drawing/2014/main" id="{7204DED7-D0D3-454E-9B5C-F291F703EFAF}"/>
              </a:ext>
            </a:extLst>
          </p:cNvPr>
          <p:cNvSpPr>
            <a:spLocks noGrp="1"/>
          </p:cNvSpPr>
          <p:nvPr>
            <p:ph idx="1"/>
          </p:nvPr>
        </p:nvSpPr>
        <p:spPr/>
        <p:txBody>
          <a:bodyPr/>
          <a:lstStyle/>
          <a:p>
            <a:r>
              <a:rPr lang="it-IT" b="1" dirty="0">
                <a:effectLst>
                  <a:outerShdw blurRad="38100" dist="38100" dir="2700000" algn="tl">
                    <a:srgbClr val="000000">
                      <a:alpha val="43137"/>
                    </a:srgbClr>
                  </a:outerShdw>
                </a:effectLst>
              </a:rPr>
              <a:t>i file sono un concetto realizzato dai file system.</a:t>
            </a:r>
          </a:p>
          <a:p>
            <a:endParaRPr lang="it-IT" b="1" dirty="0"/>
          </a:p>
          <a:p>
            <a:r>
              <a:rPr lang="it-IT" b="1" dirty="0">
                <a:effectLst>
                  <a:outerShdw blurRad="38100" dist="38100" dir="2700000" algn="tl">
                    <a:srgbClr val="000000">
                      <a:alpha val="43137"/>
                    </a:srgbClr>
                  </a:outerShdw>
                </a:effectLst>
              </a:rPr>
              <a:t>Hanno un nome logico e un estensione, le estensioni servono per far capire ai programmi e eventualmente </a:t>
            </a:r>
            <a:r>
              <a:rPr lang="it-IT" b="1" dirty="0" err="1">
                <a:effectLst>
                  <a:outerShdw blurRad="38100" dist="38100" dir="2700000" algn="tl">
                    <a:srgbClr val="000000">
                      <a:alpha val="43137"/>
                    </a:srgbClr>
                  </a:outerShdw>
                </a:effectLst>
              </a:rPr>
              <a:t>al'utente</a:t>
            </a:r>
            <a:r>
              <a:rPr lang="it-IT" b="1" dirty="0">
                <a:effectLst>
                  <a:outerShdw blurRad="38100" dist="38100" dir="2700000" algn="tl">
                    <a:srgbClr val="000000">
                      <a:alpha val="43137"/>
                    </a:srgbClr>
                  </a:outerShdw>
                </a:effectLst>
              </a:rPr>
              <a:t> di che tipo di file si tratta; e come manipolarlo.</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724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File folder with contents">
                <a:extLst>
                  <a:ext uri="{FF2B5EF4-FFF2-40B4-BE49-F238E27FC236}">
                    <a16:creationId xmlns:a16="http://schemas.microsoft.com/office/drawing/2014/main" id="{95B56FFF-BEA8-43D3-907C-4D9C1DA60315}"/>
                  </a:ext>
                </a:extLst>
              </p:cNvPr>
              <p:cNvGraphicFramePr>
                <a:graphicFrameLocks noChangeAspect="1"/>
              </p:cNvGraphicFramePr>
              <p:nvPr>
                <p:extLst>
                  <p:ext uri="{D42A27DB-BD31-4B8C-83A1-F6EECF244321}">
                    <p14:modId xmlns:p14="http://schemas.microsoft.com/office/powerpoint/2010/main" val="752502538"/>
                  </p:ext>
                </p:extLst>
              </p:nvPr>
            </p:nvGraphicFramePr>
            <p:xfrm>
              <a:off x="7275038" y="1907857"/>
              <a:ext cx="4443774" cy="4104473"/>
            </p:xfrm>
            <a:graphic>
              <a:graphicData uri="http://schemas.microsoft.com/office/drawing/2017/model3d">
                <am3d:model3d r:embed="rId2">
                  <am3d:spPr>
                    <a:xfrm>
                      <a:off x="0" y="0"/>
                      <a:ext cx="4443774" cy="4104473"/>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827218" ay="-2593568" az="-572385"/>
                    <am3d:postTrans dx="0" dy="0" dz="0"/>
                  </am3d:trans>
                  <am3d:raster rName="Office3DRenderer" rVer="16.0.8326">
                    <am3d:blip r:embed="rId3"/>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File folder with contents">
                <a:extLst>
                  <a:ext uri="{FF2B5EF4-FFF2-40B4-BE49-F238E27FC236}">
                    <a16:creationId xmlns:a16="http://schemas.microsoft.com/office/drawing/2014/main" id="{95B56FFF-BEA8-43D3-907C-4D9C1DA60315}"/>
                  </a:ext>
                </a:extLst>
              </p:cNvPr>
              <p:cNvPicPr>
                <a:picLocks noGrp="1" noRot="1" noChangeAspect="1" noMove="1" noResize="1" noEditPoints="1" noAdjustHandles="1" noChangeArrowheads="1" noChangeShapeType="1" noCrop="1"/>
              </p:cNvPicPr>
              <p:nvPr/>
            </p:nvPicPr>
            <p:blipFill>
              <a:blip r:embed="rId3"/>
              <a:stretch>
                <a:fillRect/>
              </a:stretch>
            </p:blipFill>
            <p:spPr>
              <a:xfrm>
                <a:off x="7275038" y="1907857"/>
                <a:ext cx="4443774" cy="4104473"/>
              </a:xfrm>
              <a:prstGeom prst="rect">
                <a:avLst/>
              </a:prstGeom>
            </p:spPr>
          </p:pic>
        </mc:Fallback>
      </mc:AlternateContent>
      <p:sp>
        <p:nvSpPr>
          <p:cNvPr id="2" name="Title 1">
            <a:extLst>
              <a:ext uri="{FF2B5EF4-FFF2-40B4-BE49-F238E27FC236}">
                <a16:creationId xmlns:a16="http://schemas.microsoft.com/office/drawing/2014/main" id="{B40435B7-4AAD-4EA9-81A1-7AABE636E81C}"/>
              </a:ext>
            </a:extLst>
          </p:cNvPr>
          <p:cNvSpPr>
            <a:spLocks noGrp="1"/>
          </p:cNvSpPr>
          <p:nvPr>
            <p:ph type="title"/>
          </p:nvPr>
        </p:nvSpPr>
        <p:spPr/>
        <p:txBody>
          <a:bodyPr/>
          <a:lstStyle/>
          <a:p>
            <a:r>
              <a:rPr lang="en-US" dirty="0"/>
              <a:t>LE DIRECTORY</a:t>
            </a:r>
          </a:p>
        </p:txBody>
      </p:sp>
      <p:sp>
        <p:nvSpPr>
          <p:cNvPr id="3" name="Content Placeholder 2">
            <a:extLst>
              <a:ext uri="{FF2B5EF4-FFF2-40B4-BE49-F238E27FC236}">
                <a16:creationId xmlns:a16="http://schemas.microsoft.com/office/drawing/2014/main" id="{F731B676-0D1A-4D8C-82BC-7B8408914F09}"/>
              </a:ext>
            </a:extLst>
          </p:cNvPr>
          <p:cNvSpPr>
            <a:spLocks noGrp="1"/>
          </p:cNvSpPr>
          <p:nvPr>
            <p:ph idx="1"/>
          </p:nvPr>
        </p:nvSpPr>
        <p:spPr>
          <a:xfrm>
            <a:off x="680321" y="2336873"/>
            <a:ext cx="8816605" cy="3599316"/>
          </a:xfrm>
        </p:spPr>
        <p:txBody>
          <a:bodyPr/>
          <a:lstStyle/>
          <a:p>
            <a:r>
              <a:rPr lang="en-US" b="1" dirty="0">
                <a:effectLst>
                  <a:outerShdw blurRad="38100" dist="38100" dir="2700000" algn="tl">
                    <a:srgbClr val="000000">
                      <a:alpha val="43137"/>
                    </a:srgbClr>
                  </a:outerShdw>
                </a:effectLst>
              </a:rPr>
              <a:t>Le Directory</a:t>
            </a:r>
          </a:p>
          <a:p>
            <a:r>
              <a:rPr lang="en-US" b="1" dirty="0">
                <a:effectLst>
                  <a:outerShdw blurRad="38100" dist="38100" dir="2700000" algn="tl">
                    <a:srgbClr val="000000">
                      <a:alpha val="43137"/>
                    </a:srgbClr>
                  </a:outerShdw>
                </a:effectLst>
              </a:rPr>
              <a:t>Sono </a:t>
            </a:r>
            <a:r>
              <a:rPr lang="en-US" b="1" dirty="0" err="1">
                <a:effectLst>
                  <a:outerShdw blurRad="38100" dist="38100" dir="2700000" algn="tl">
                    <a:srgbClr val="000000">
                      <a:alpha val="43137"/>
                    </a:srgbClr>
                  </a:outerShdw>
                </a:effectLst>
              </a:rPr>
              <a:t>Contenitori</a:t>
            </a:r>
            <a:r>
              <a:rPr lang="en-US" b="1" dirty="0">
                <a:effectLst>
                  <a:outerShdw blurRad="38100" dist="38100" dir="2700000" algn="tl">
                    <a:srgbClr val="000000">
                      <a:alpha val="43137"/>
                    </a:srgbClr>
                  </a:outerShdw>
                </a:effectLst>
              </a:rPr>
              <a:t> di File </a:t>
            </a:r>
            <a:r>
              <a:rPr lang="en-US" b="1" dirty="0" err="1">
                <a:effectLst>
                  <a:outerShdw blurRad="38100" dist="38100" dir="2700000" algn="tl">
                    <a:srgbClr val="000000">
                      <a:alpha val="43137"/>
                    </a:srgbClr>
                  </a:outerShdw>
                </a:effectLst>
              </a:rPr>
              <a:t>logici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Possono</a:t>
            </a:r>
            <a:r>
              <a:rPr lang="en-US" b="1" dirty="0">
                <a:effectLst>
                  <a:outerShdw blurRad="38100" dist="38100" dir="2700000" algn="tl">
                    <a:srgbClr val="000000">
                      <a:alpha val="43137"/>
                    </a:srgbClr>
                  </a:outerShdw>
                </a:effectLst>
              </a:rPr>
              <a:t> </a:t>
            </a:r>
          </a:p>
          <a:p>
            <a:pPr marL="0" indent="0">
              <a:buNone/>
            </a:pPr>
            <a:r>
              <a:rPr lang="en-US" b="1" dirty="0" err="1">
                <a:effectLst>
                  <a:outerShdw blurRad="38100" dist="38100" dir="2700000" algn="tl">
                    <a:srgbClr val="000000">
                      <a:alpha val="43137"/>
                    </a:srgbClr>
                  </a:outerShdw>
                </a:effectLst>
              </a:rPr>
              <a:t>contenere</a:t>
            </a:r>
            <a:r>
              <a:rPr lang="en-US" b="1" dirty="0">
                <a:effectLst>
                  <a:outerShdw blurRad="38100" dist="38100" dir="2700000" algn="tl">
                    <a:srgbClr val="000000">
                      <a:alpha val="43137"/>
                    </a:srgbClr>
                  </a:outerShdw>
                </a:effectLst>
              </a:rPr>
              <a:t> file e </a:t>
            </a:r>
            <a:r>
              <a:rPr lang="en-US" b="1" dirty="0" err="1">
                <a:effectLst>
                  <a:outerShdw blurRad="38100" dist="38100" dir="2700000" algn="tl">
                    <a:srgbClr val="000000">
                      <a:alpha val="43137"/>
                    </a:srgbClr>
                  </a:outerShdw>
                </a:effectLst>
              </a:rPr>
              <a:t>altre</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cartelle</a:t>
            </a:r>
            <a:r>
              <a:rPr lang="en-US" b="1" dirty="0">
                <a:effectLst>
                  <a:outerShdw blurRad="38100" dist="38100" dir="2700000" algn="tl">
                    <a:srgbClr val="000000">
                      <a:alpha val="43137"/>
                    </a:srgbClr>
                  </a:outerShdw>
                </a:effectLst>
              </a:rPr>
              <a:t> e </a:t>
            </a:r>
            <a:r>
              <a:rPr lang="en-US" b="1" dirty="0" err="1">
                <a:effectLst>
                  <a:outerShdw blurRad="38100" dist="38100" dir="2700000" algn="tl">
                    <a:srgbClr val="000000">
                      <a:alpha val="43137"/>
                    </a:srgbClr>
                  </a:outerShdw>
                </a:effectLst>
              </a:rPr>
              <a:t>servono</a:t>
            </a:r>
            <a:r>
              <a:rPr lang="en-US" b="1" dirty="0">
                <a:effectLst>
                  <a:outerShdw blurRad="38100" dist="38100" dir="2700000" algn="tl">
                    <a:srgbClr val="000000">
                      <a:alpha val="43137"/>
                    </a:srgbClr>
                  </a:outerShdw>
                </a:effectLst>
              </a:rPr>
              <a:t> per </a:t>
            </a:r>
          </a:p>
          <a:p>
            <a:pPr marL="0" indent="0">
              <a:buNone/>
            </a:pPr>
            <a:r>
              <a:rPr lang="en-US" b="1" dirty="0" err="1">
                <a:effectLst>
                  <a:outerShdw blurRad="38100" dist="38100" dir="2700000" algn="tl">
                    <a:srgbClr val="000000">
                      <a:alpha val="43137"/>
                    </a:srgbClr>
                  </a:outerShdw>
                </a:effectLst>
              </a:rPr>
              <a:t>aiutare</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utenti</a:t>
            </a:r>
            <a:r>
              <a:rPr lang="en-US" b="1" dirty="0">
                <a:effectLst>
                  <a:outerShdw blurRad="38100" dist="38100" dir="2700000" algn="tl">
                    <a:srgbClr val="000000">
                      <a:alpha val="43137"/>
                    </a:srgbClr>
                  </a:outerShdw>
                </a:effectLst>
              </a:rPr>
              <a:t> e </a:t>
            </a:r>
            <a:r>
              <a:rPr lang="en-US" b="1" dirty="0" err="1">
                <a:effectLst>
                  <a:outerShdw blurRad="38100" dist="38100" dir="2700000" algn="tl">
                    <a:srgbClr val="000000">
                      <a:alpha val="43137"/>
                    </a:srgbClr>
                  </a:outerShdw>
                </a:effectLst>
              </a:rPr>
              <a:t>programmi</a:t>
            </a:r>
            <a:r>
              <a:rPr lang="en-US" b="1" dirty="0">
                <a:effectLst>
                  <a:outerShdw blurRad="38100" dist="38100" dir="2700000" algn="tl">
                    <a:srgbClr val="000000">
                      <a:alpha val="43137"/>
                    </a:srgbClr>
                  </a:outerShdw>
                </a:effectLst>
              </a:rPr>
              <a:t> a </a:t>
            </a:r>
            <a:r>
              <a:rPr lang="en-US" b="1" dirty="0" err="1">
                <a:effectLst>
                  <a:outerShdw blurRad="38100" dist="38100" dir="2700000" algn="tl">
                    <a:srgbClr val="000000">
                      <a:alpha val="43137"/>
                    </a:srgbClr>
                  </a:outerShdw>
                </a:effectLst>
              </a:rPr>
              <a:t>navigare</a:t>
            </a:r>
            <a:r>
              <a:rPr lang="en-US" b="1" dirty="0">
                <a:effectLst>
                  <a:outerShdw blurRad="38100" dist="38100" dir="2700000" algn="tl">
                    <a:srgbClr val="000000">
                      <a:alpha val="43137"/>
                    </a:srgbClr>
                  </a:outerShdw>
                </a:effectLst>
              </a:rPr>
              <a:t> il file system. </a:t>
            </a:r>
          </a:p>
          <a:p>
            <a:pPr marL="0" indent="0">
              <a:buNone/>
            </a:pPr>
            <a:r>
              <a:rPr lang="en-US" b="1" dirty="0" err="1">
                <a:effectLst>
                  <a:outerShdw blurRad="38100" dist="38100" dir="2700000" algn="tl">
                    <a:srgbClr val="000000">
                      <a:alpha val="43137"/>
                    </a:srgbClr>
                  </a:outerShdw>
                </a:effectLst>
              </a:rPr>
              <a:t>L’organizzazione</a:t>
            </a:r>
            <a:r>
              <a:rPr lang="en-US" b="1" dirty="0">
                <a:effectLst>
                  <a:outerShdw blurRad="38100" dist="38100" dir="2700000" algn="tl">
                    <a:srgbClr val="000000">
                      <a:alpha val="43137"/>
                    </a:srgbClr>
                  </a:outerShdw>
                </a:effectLst>
              </a:rPr>
              <a:t> create dalle </a:t>
            </a:r>
            <a:r>
              <a:rPr lang="en-US" b="1" dirty="0" err="1">
                <a:effectLst>
                  <a:outerShdw blurRad="38100" dist="38100" dir="2700000" algn="tl">
                    <a:srgbClr val="000000">
                      <a:alpha val="43137"/>
                    </a:srgbClr>
                  </a:outerShdw>
                </a:effectLst>
              </a:rPr>
              <a:t>cartelle</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crea</a:t>
            </a:r>
            <a:r>
              <a:rPr lang="en-US" b="1" dirty="0">
                <a:effectLst>
                  <a:outerShdw blurRad="38100" dist="38100" dir="2700000" algn="tl">
                    <a:srgbClr val="000000">
                      <a:alpha val="43137"/>
                    </a:srgbClr>
                  </a:outerShdw>
                </a:effectLst>
              </a:rPr>
              <a:t> una </a:t>
            </a:r>
            <a:r>
              <a:rPr lang="en-US" b="1" dirty="0" err="1">
                <a:effectLst>
                  <a:outerShdw blurRad="38100" dist="38100" dir="2700000" algn="tl">
                    <a:srgbClr val="000000">
                      <a:alpha val="43137"/>
                    </a:srgbClr>
                  </a:outerShdw>
                </a:effectLst>
              </a:rPr>
              <a:t>struttura</a:t>
            </a:r>
            <a:endParaRPr lang="en-US" b="1" dirty="0">
              <a:effectLst>
                <a:outerShdw blurRad="38100" dist="38100" dir="2700000" algn="tl">
                  <a:srgbClr val="000000">
                    <a:alpha val="43137"/>
                  </a:srgbClr>
                </a:outerShdw>
              </a:effectLst>
            </a:endParaRPr>
          </a:p>
          <a:p>
            <a:pPr marL="0" indent="0">
              <a:buNone/>
            </a:pPr>
            <a:r>
              <a:rPr lang="en-US" b="1" dirty="0">
                <a:effectLst>
                  <a:outerShdw blurRad="38100" dist="38100" dir="2700000" algn="tl">
                    <a:srgbClr val="000000">
                      <a:alpha val="43137"/>
                    </a:srgbClr>
                  </a:outerShdw>
                </a:effectLst>
              </a:rPr>
              <a:t>Di tipo </a:t>
            </a:r>
            <a:r>
              <a:rPr lang="en-US" b="1" dirty="0" err="1">
                <a:effectLst>
                  <a:outerShdw blurRad="38100" dist="38100" dir="2700000" algn="tl">
                    <a:srgbClr val="000000">
                      <a:alpha val="43137"/>
                    </a:srgbClr>
                  </a:outerShdw>
                </a:effectLst>
              </a:rPr>
              <a:t>gerarchico</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Rappresentabile</a:t>
            </a:r>
            <a:r>
              <a:rPr lang="en-US" b="1" dirty="0">
                <a:effectLst>
                  <a:outerShdw blurRad="38100" dist="38100" dir="2700000" algn="tl">
                    <a:srgbClr val="000000">
                      <a:alpha val="43137"/>
                    </a:srgbClr>
                  </a:outerShdw>
                </a:effectLst>
              </a:rPr>
              <a:t> con un </a:t>
            </a:r>
            <a:r>
              <a:rPr lang="en-US" b="1" dirty="0" err="1">
                <a:effectLst>
                  <a:outerShdw blurRad="38100" dist="38100" dir="2700000" algn="tl">
                    <a:srgbClr val="000000">
                      <a:alpha val="43137"/>
                    </a:srgbClr>
                  </a:outerShdw>
                </a:effectLst>
              </a:rPr>
              <a:t>albero</a:t>
            </a:r>
            <a:endParaRPr lang="en-US" b="1" dirty="0">
              <a:effectLst>
                <a:outerShdw blurRad="38100" dist="38100" dir="2700000" algn="tl">
                  <a:srgbClr val="000000">
                    <a:alpha val="43137"/>
                  </a:srgbClr>
                </a:outerShdw>
              </a:effectLst>
            </a:endParaRPr>
          </a:p>
        </p:txBody>
      </p:sp>
      <p:pic>
        <p:nvPicPr>
          <p:cNvPr id="7" name="Picture 2" descr="Unix File System - GeeksforGeeks">
            <a:extLst>
              <a:ext uri="{FF2B5EF4-FFF2-40B4-BE49-F238E27FC236}">
                <a16:creationId xmlns:a16="http://schemas.microsoft.com/office/drawing/2014/main" id="{B94F8813-DD76-4FC6-BEA2-565D94E56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4083" y="1190625"/>
            <a:ext cx="95250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80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3.7037E-6 L -1.01237 0.01157 " pathEditMode="relative" rAng="0" ptsTypes="AA">
                                      <p:cBhvr>
                                        <p:cTn id="6" dur="250" fill="hold"/>
                                        <p:tgtEl>
                                          <p:spTgt spid="3">
                                            <p:txEl>
                                              <p:pRg st="0" end="0"/>
                                            </p:txEl>
                                          </p:spTgt>
                                        </p:tgtEl>
                                        <p:attrNameLst>
                                          <p:attrName>ppt_x</p:attrName>
                                          <p:attrName>ppt_y</p:attrName>
                                        </p:attrNameLst>
                                      </p:cBhvr>
                                      <p:rCtr x="-50612" y="579"/>
                                    </p:animMotion>
                                  </p:childTnLst>
                                </p:cTn>
                              </p:par>
                              <p:par>
                                <p:cTn id="7" presetID="0" presetClass="path" presetSubtype="0" accel="50000" decel="50000" fill="hold" grpId="0" nodeType="withEffect">
                                  <p:stCondLst>
                                    <p:cond delay="0"/>
                                  </p:stCondLst>
                                  <p:childTnLst>
                                    <p:animMotion origin="layout" path="M 2.29167E-6 -3.7037E-6 L -1.0625 0.03334 " pathEditMode="relative" rAng="0" ptsTypes="AA">
                                      <p:cBhvr>
                                        <p:cTn id="8" dur="250" fill="hold"/>
                                        <p:tgtEl>
                                          <p:spTgt spid="3">
                                            <p:txEl>
                                              <p:pRg st="1" end="1"/>
                                            </p:txEl>
                                          </p:spTgt>
                                        </p:tgtEl>
                                        <p:attrNameLst>
                                          <p:attrName>ppt_x</p:attrName>
                                          <p:attrName>ppt_y</p:attrName>
                                        </p:attrNameLst>
                                      </p:cBhvr>
                                      <p:rCtr x="-53125" y="1667"/>
                                    </p:animMotion>
                                  </p:childTnLst>
                                </p:cTn>
                              </p:par>
                              <p:par>
                                <p:cTn id="9" presetID="0" presetClass="path" presetSubtype="0" accel="50000" decel="50000" fill="hold" grpId="0" nodeType="withEffect">
                                  <p:stCondLst>
                                    <p:cond delay="0"/>
                                  </p:stCondLst>
                                  <p:childTnLst>
                                    <p:animMotion origin="layout" path="M -0.175 0.00486 L -0.96354 0.00486 " pathEditMode="relative" rAng="0" ptsTypes="AA">
                                      <p:cBhvr>
                                        <p:cTn id="10" dur="250" fill="hold"/>
                                        <p:tgtEl>
                                          <p:spTgt spid="3">
                                            <p:txEl>
                                              <p:pRg st="2" end="2"/>
                                            </p:txEl>
                                          </p:spTgt>
                                        </p:tgtEl>
                                        <p:attrNameLst>
                                          <p:attrName>ppt_x</p:attrName>
                                          <p:attrName>ppt_y</p:attrName>
                                        </p:attrNameLst>
                                      </p:cBhvr>
                                      <p:rCtr x="-39427" y="0"/>
                                    </p:animMotion>
                                  </p:childTnLst>
                                </p:cTn>
                              </p:par>
                              <p:par>
                                <p:cTn id="11" presetID="0" presetClass="path" presetSubtype="0" accel="50000" decel="50000" fill="hold" grpId="0" nodeType="withEffect">
                                  <p:stCondLst>
                                    <p:cond delay="0"/>
                                  </p:stCondLst>
                                  <p:childTnLst>
                                    <p:animMotion origin="layout" path="M -0.21718 -0.00833 L -0.94036 0.02778 " pathEditMode="relative" rAng="0" ptsTypes="AA">
                                      <p:cBhvr>
                                        <p:cTn id="12" dur="250" fill="hold"/>
                                        <p:tgtEl>
                                          <p:spTgt spid="3">
                                            <p:txEl>
                                              <p:pRg st="3" end="3"/>
                                            </p:txEl>
                                          </p:spTgt>
                                        </p:tgtEl>
                                        <p:attrNameLst>
                                          <p:attrName>ppt_x</p:attrName>
                                          <p:attrName>ppt_y</p:attrName>
                                        </p:attrNameLst>
                                      </p:cBhvr>
                                      <p:rCtr x="-36159" y="1806"/>
                                    </p:animMotion>
                                  </p:childTnLst>
                                </p:cTn>
                              </p:par>
                              <p:par>
                                <p:cTn id="13" presetID="39" presetClass="emph" presetSubtype="2" fill="hold" nodeType="withEffect">
                                  <p:stCondLst>
                                    <p:cond delay="0"/>
                                  </p:stCondLst>
                                  <p:childTnLst>
                                    <p:anim calcmode="lin" valueType="num">
                                      <p:cBhvr additive="sum">
                                        <p:cTn id="14"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5"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6"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8"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9" presetID="0" presetClass="path" presetSubtype="0" accel="50000" decel="50000" fill="hold" grpId="0" nodeType="withEffect">
                                  <p:stCondLst>
                                    <p:cond delay="0"/>
                                  </p:stCondLst>
                                  <p:childTnLst>
                                    <p:animMotion origin="layout" path="M -0.23906 -0.00555 L -0.96224 0.02546 " pathEditMode="relative" rAng="0" ptsTypes="AA">
                                      <p:cBhvr>
                                        <p:cTn id="20" dur="250" fill="hold"/>
                                        <p:tgtEl>
                                          <p:spTgt spid="3">
                                            <p:txEl>
                                              <p:pRg st="4" end="4"/>
                                            </p:txEl>
                                          </p:spTgt>
                                        </p:tgtEl>
                                        <p:attrNameLst>
                                          <p:attrName>ppt_x</p:attrName>
                                          <p:attrName>ppt_y</p:attrName>
                                        </p:attrNameLst>
                                      </p:cBhvr>
                                      <p:rCtr x="-36159" y="1551"/>
                                    </p:animMotion>
                                  </p:childTnLst>
                                </p:cTn>
                              </p:par>
                              <p:par>
                                <p:cTn id="21" presetID="0" presetClass="path" presetSubtype="0" accel="50000" decel="50000" fill="hold" grpId="0" nodeType="withEffect">
                                  <p:stCondLst>
                                    <p:cond delay="0"/>
                                  </p:stCondLst>
                                  <p:childTnLst>
                                    <p:animMotion origin="layout" path="M -0.18906 0.01111 L -0.91224 0.03796 " pathEditMode="relative" rAng="0" ptsTypes="AA">
                                      <p:cBhvr>
                                        <p:cTn id="22" dur="250" fill="hold"/>
                                        <p:tgtEl>
                                          <p:spTgt spid="3">
                                            <p:txEl>
                                              <p:pRg st="5" end="5"/>
                                            </p:txEl>
                                          </p:spTgt>
                                        </p:tgtEl>
                                        <p:attrNameLst>
                                          <p:attrName>ppt_x</p:attrName>
                                          <p:attrName>ppt_y</p:attrName>
                                        </p:attrNameLst>
                                      </p:cBhvr>
                                      <p:rCtr x="-36159" y="1343"/>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16093 0.12801 L -1.26966 0.13218 " pathEditMode="relative" rAng="0" ptsTypes="AA">
                                      <p:cBhvr>
                                        <p:cTn id="26" dur="2000" fill="hold"/>
                                        <p:tgtEl>
                                          <p:spTgt spid="7"/>
                                        </p:tgtEl>
                                        <p:attrNameLst>
                                          <p:attrName>ppt_x</p:attrName>
                                          <p:attrName>ppt_y</p:attrName>
                                        </p:attrNameLst>
                                      </p:cBhvr>
                                      <p:rCtr x="-7153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D585-79A4-4DEC-8A9A-FA32FD6A4958}"/>
              </a:ext>
            </a:extLst>
          </p:cNvPr>
          <p:cNvSpPr>
            <a:spLocks noGrp="1"/>
          </p:cNvSpPr>
          <p:nvPr>
            <p:ph type="title"/>
          </p:nvPr>
        </p:nvSpPr>
        <p:spPr/>
        <p:txBody>
          <a:bodyPr/>
          <a:lstStyle/>
          <a:p>
            <a:r>
              <a:rPr lang="en-US" dirty="0"/>
              <a:t>Command Line Interface (CLI)</a:t>
            </a:r>
          </a:p>
        </p:txBody>
      </p:sp>
      <p:sp>
        <p:nvSpPr>
          <p:cNvPr id="3" name="Content Placeholder 2">
            <a:extLst>
              <a:ext uri="{FF2B5EF4-FFF2-40B4-BE49-F238E27FC236}">
                <a16:creationId xmlns:a16="http://schemas.microsoft.com/office/drawing/2014/main" id="{FD00741C-066B-4734-BE4A-295F110062D7}"/>
              </a:ext>
            </a:extLst>
          </p:cNvPr>
          <p:cNvSpPr>
            <a:spLocks noGrp="1"/>
          </p:cNvSpPr>
          <p:nvPr>
            <p:ph idx="1"/>
          </p:nvPr>
        </p:nvSpPr>
        <p:spPr>
          <a:xfrm>
            <a:off x="0" y="2189748"/>
            <a:ext cx="9613861" cy="4668252"/>
          </a:xfrm>
        </p:spPr>
        <p:txBody>
          <a:bodyPr>
            <a:normAutofit fontScale="92500" lnSpcReduction="20000"/>
          </a:bodyPr>
          <a:lstStyle/>
          <a:p>
            <a:r>
              <a:rPr lang="en-US" dirty="0"/>
              <a:t>Si </a:t>
            </a:r>
            <a:r>
              <a:rPr lang="en-US" dirty="0" err="1"/>
              <a:t>Puo</a:t>
            </a:r>
            <a:r>
              <a:rPr lang="en-US" dirty="0"/>
              <a:t> </a:t>
            </a:r>
            <a:r>
              <a:rPr lang="en-US" dirty="0" err="1"/>
              <a:t>interagire</a:t>
            </a:r>
            <a:r>
              <a:rPr lang="en-US" dirty="0"/>
              <a:t> con un file system in piu </a:t>
            </a:r>
            <a:r>
              <a:rPr lang="en-US" dirty="0" err="1"/>
              <a:t>modi</a:t>
            </a:r>
            <a:r>
              <a:rPr lang="en-US" dirty="0"/>
              <a:t> uno di </a:t>
            </a:r>
            <a:r>
              <a:rPr lang="en-US" dirty="0" err="1"/>
              <a:t>questi</a:t>
            </a:r>
            <a:r>
              <a:rPr lang="en-US" dirty="0"/>
              <a:t> e grazie </a:t>
            </a:r>
            <a:r>
              <a:rPr lang="en-US" dirty="0" err="1"/>
              <a:t>alla</a:t>
            </a:r>
            <a:r>
              <a:rPr lang="en-US" dirty="0"/>
              <a:t> cli o cui dove </a:t>
            </a:r>
            <a:r>
              <a:rPr lang="en-US" dirty="0" err="1"/>
              <a:t>si</a:t>
            </a:r>
            <a:r>
              <a:rPr lang="en-US" dirty="0"/>
              <a:t> </a:t>
            </a:r>
            <a:r>
              <a:rPr lang="en-US" dirty="0" err="1"/>
              <a:t>possono</a:t>
            </a:r>
            <a:r>
              <a:rPr lang="en-US" dirty="0"/>
              <a:t> </a:t>
            </a:r>
            <a:r>
              <a:rPr lang="en-US" dirty="0" err="1"/>
              <a:t>svolgere</a:t>
            </a:r>
            <a:r>
              <a:rPr lang="en-US" dirty="0"/>
              <a:t> </a:t>
            </a:r>
            <a:r>
              <a:rPr lang="en-US" dirty="0" err="1"/>
              <a:t>operazioni</a:t>
            </a:r>
            <a:r>
              <a:rPr lang="en-US" dirty="0"/>
              <a:t> come le </a:t>
            </a:r>
            <a:r>
              <a:rPr lang="en-US" dirty="0" err="1"/>
              <a:t>seguenti</a:t>
            </a:r>
            <a:r>
              <a:rPr lang="en-US" dirty="0"/>
              <a:t> </a:t>
            </a:r>
          </a:p>
          <a:p>
            <a:r>
              <a:rPr lang="it-IT" b="1" i="1" dirty="0">
                <a:effectLst>
                  <a:outerShdw blurRad="38100" dist="38100" dir="2700000" algn="tl">
                    <a:srgbClr val="000000">
                      <a:alpha val="43137"/>
                    </a:srgbClr>
                  </a:outerShdw>
                </a:effectLst>
              </a:rPr>
              <a:t>Comandi di navigazione</a:t>
            </a:r>
            <a:r>
              <a:rPr lang="it-IT" dirty="0"/>
              <a:t>: Utilizzo di comandi come cd per spostarsi tra le cartelle.  </a:t>
            </a:r>
          </a:p>
          <a:p>
            <a:r>
              <a:rPr lang="it-IT" b="1" i="1" dirty="0">
                <a:effectLst>
                  <a:outerShdw blurRad="38100" dist="38100" dir="2700000" algn="tl">
                    <a:srgbClr val="000000">
                      <a:alpha val="43137"/>
                    </a:srgbClr>
                  </a:outerShdw>
                </a:effectLst>
              </a:rPr>
              <a:t>Visualizzazione dei contenuti</a:t>
            </a:r>
            <a:r>
              <a:rPr lang="it-IT" dirty="0"/>
              <a:t>: Comandi come </a:t>
            </a:r>
            <a:r>
              <a:rPr lang="it-IT" dirty="0" err="1"/>
              <a:t>ls</a:t>
            </a:r>
            <a:r>
              <a:rPr lang="it-IT" dirty="0"/>
              <a:t> o dir per elencare i contenuti di una directory. </a:t>
            </a:r>
          </a:p>
          <a:p>
            <a:r>
              <a:rPr lang="it-IT" b="1" i="1" dirty="0">
                <a:effectLst>
                  <a:outerShdw blurRad="38100" dist="38100" dir="2700000" algn="tl">
                    <a:srgbClr val="000000">
                      <a:alpha val="43137"/>
                    </a:srgbClr>
                  </a:outerShdw>
                </a:effectLst>
              </a:rPr>
              <a:t>Creazione ed eliminazione</a:t>
            </a:r>
            <a:r>
              <a:rPr lang="it-IT" dirty="0"/>
              <a:t>: Comandi come </a:t>
            </a:r>
            <a:r>
              <a:rPr lang="it-IT" dirty="0" err="1"/>
              <a:t>mkdir</a:t>
            </a:r>
            <a:r>
              <a:rPr lang="it-IT" dirty="0"/>
              <a:t> per creare cartelle, </a:t>
            </a:r>
            <a:r>
              <a:rPr lang="it-IT" dirty="0" err="1"/>
              <a:t>rm</a:t>
            </a:r>
            <a:r>
              <a:rPr lang="it-IT" dirty="0"/>
              <a:t> o del per eliminare file e cartelle.</a:t>
            </a:r>
          </a:p>
          <a:p>
            <a:r>
              <a:rPr lang="it-IT" b="1" i="1" dirty="0">
                <a:effectLst>
                  <a:outerShdw blurRad="38100" dist="38100" dir="2700000" algn="tl">
                    <a:srgbClr val="000000">
                      <a:alpha val="43137"/>
                    </a:srgbClr>
                  </a:outerShdw>
                </a:effectLst>
              </a:rPr>
              <a:t>Spostamento e </a:t>
            </a:r>
            <a:r>
              <a:rPr lang="it-IT" b="1" i="1" dirty="0" err="1">
                <a:effectLst>
                  <a:outerShdw blurRad="38100" dist="38100" dir="2700000" algn="tl">
                    <a:srgbClr val="000000">
                      <a:alpha val="43137"/>
                    </a:srgbClr>
                  </a:outerShdw>
                </a:effectLst>
              </a:rPr>
              <a:t>rinominazione</a:t>
            </a:r>
            <a:r>
              <a:rPr lang="it-IT" dirty="0"/>
              <a:t>: Utilizzo del comando mv per spostare e rinominare file e cartelle.</a:t>
            </a:r>
          </a:p>
          <a:p>
            <a:r>
              <a:rPr lang="it-IT" b="1" i="1" dirty="0"/>
              <a:t>Operazioni avanzate</a:t>
            </a:r>
            <a:r>
              <a:rPr lang="it-IT" dirty="0"/>
              <a:t>: Altri comandi permettono di eseguire operazioni più avanzate come la ricerca di file, la modifica dei permessi dei file e altro </a:t>
            </a:r>
            <a:r>
              <a:rPr lang="it-IT" dirty="0" err="1"/>
              <a:t>ancora.In</a:t>
            </a:r>
            <a:r>
              <a:rPr lang="it-IT" dirty="0"/>
              <a:t> entrambi i casi, l'interfaccia del file system consente agli utenti di gestire i propri file e cartelle in modo efficiente, offrendo opzioni adatte alle preferenze e alle esigenze individuali.</a:t>
            </a:r>
            <a:endParaRPr lang="en-US" dirty="0"/>
          </a:p>
        </p:txBody>
      </p:sp>
      <p:pic>
        <p:nvPicPr>
          <p:cNvPr id="5" name="Picture 4">
            <a:extLst>
              <a:ext uri="{FF2B5EF4-FFF2-40B4-BE49-F238E27FC236}">
                <a16:creationId xmlns:a16="http://schemas.microsoft.com/office/drawing/2014/main" id="{05F49635-E0F3-4F80-BD14-702D5A20AC2D}"/>
              </a:ext>
            </a:extLst>
          </p:cNvPr>
          <p:cNvPicPr>
            <a:picLocks noChangeAspect="1"/>
          </p:cNvPicPr>
          <p:nvPr/>
        </p:nvPicPr>
        <p:blipFill>
          <a:blip r:embed="rId2"/>
          <a:stretch>
            <a:fillRect/>
          </a:stretch>
        </p:blipFill>
        <p:spPr>
          <a:xfrm>
            <a:off x="9469568" y="2833580"/>
            <a:ext cx="5911143" cy="2728219"/>
          </a:xfrm>
          <a:prstGeom prst="rect">
            <a:avLst/>
          </a:prstGeom>
        </p:spPr>
      </p:pic>
    </p:spTree>
    <p:extLst>
      <p:ext uri="{BB962C8B-B14F-4D97-AF65-F5344CB8AC3E}">
        <p14:creationId xmlns:p14="http://schemas.microsoft.com/office/powerpoint/2010/main" val="199675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1168-D176-445A-B3EC-3BB912150B2C}"/>
              </a:ext>
            </a:extLst>
          </p:cNvPr>
          <p:cNvSpPr>
            <a:spLocks noGrp="1"/>
          </p:cNvSpPr>
          <p:nvPr>
            <p:ph type="title"/>
          </p:nvPr>
        </p:nvSpPr>
        <p:spPr/>
        <p:txBody>
          <a:bodyPr>
            <a:normAutofit/>
          </a:bodyPr>
          <a:lstStyle/>
          <a:p>
            <a:r>
              <a:rPr lang="it-IT" dirty="0" err="1"/>
              <a:t>Graphical</a:t>
            </a:r>
            <a:r>
              <a:rPr lang="it-IT" dirty="0"/>
              <a:t> User Interface (GUI)</a:t>
            </a:r>
            <a:endParaRPr lang="en-US" dirty="0"/>
          </a:p>
        </p:txBody>
      </p:sp>
      <p:sp>
        <p:nvSpPr>
          <p:cNvPr id="3" name="Content Placeholder 2">
            <a:extLst>
              <a:ext uri="{FF2B5EF4-FFF2-40B4-BE49-F238E27FC236}">
                <a16:creationId xmlns:a16="http://schemas.microsoft.com/office/drawing/2014/main" id="{C6B30B83-9A1C-4746-948D-CB96021A17E9}"/>
              </a:ext>
            </a:extLst>
          </p:cNvPr>
          <p:cNvSpPr>
            <a:spLocks noGrp="1"/>
          </p:cNvSpPr>
          <p:nvPr>
            <p:ph idx="1"/>
          </p:nvPr>
        </p:nvSpPr>
        <p:spPr>
          <a:xfrm>
            <a:off x="72189" y="2336872"/>
            <a:ext cx="8486274" cy="4368727"/>
          </a:xfrm>
        </p:spPr>
        <p:txBody>
          <a:bodyPr/>
          <a:lstStyle/>
          <a:p>
            <a:pPr marL="457200" lvl="1" indent="0">
              <a:buNone/>
            </a:pPr>
            <a:r>
              <a:rPr lang="it-IT" b="1" i="1" dirty="0">
                <a:effectLst>
                  <a:outerShdw blurRad="38100" dist="38100" dir="2700000" algn="tl">
                    <a:srgbClr val="000000">
                      <a:alpha val="43137"/>
                    </a:srgbClr>
                  </a:outerShdw>
                </a:effectLst>
              </a:rPr>
              <a:t>Esplorazione file</a:t>
            </a:r>
            <a:r>
              <a:rPr lang="it-IT" dirty="0"/>
              <a:t>: Una finestra o un'applicazione che mostra visivamente le cartelle e i file in un layout grafico. Gli utenti possono navigare tra le cartelle facendo clic su di esse e visualizzare il contenuto dei file facendo doppio clic.   </a:t>
            </a:r>
          </a:p>
          <a:p>
            <a:pPr marL="457200" lvl="1" indent="0">
              <a:buNone/>
            </a:pPr>
            <a:endParaRPr lang="it-IT" b="1" i="1" dirty="0">
              <a:effectLst>
                <a:outerShdw blurRad="38100" dist="38100" dir="2700000" algn="tl">
                  <a:srgbClr val="000000">
                    <a:alpha val="43137"/>
                  </a:srgbClr>
                </a:outerShdw>
              </a:effectLst>
            </a:endParaRPr>
          </a:p>
          <a:p>
            <a:pPr marL="457200" lvl="1" indent="0">
              <a:buNone/>
            </a:pPr>
            <a:r>
              <a:rPr lang="it-IT" b="1" i="1" dirty="0">
                <a:effectLst>
                  <a:outerShdw blurRad="38100" dist="38100" dir="2700000" algn="tl">
                    <a:srgbClr val="000000">
                      <a:alpha val="43137"/>
                    </a:srgbClr>
                  </a:outerShdw>
                </a:effectLst>
              </a:rPr>
              <a:t>Desktop:</a:t>
            </a:r>
            <a:r>
              <a:rPr lang="it-IT" dirty="0"/>
              <a:t> I file possono essere visualizzati direttamente sul desktop sotto forma di icone, consentendo un accesso rapido e intuitivo ai file più utilizzati. </a:t>
            </a:r>
          </a:p>
          <a:p>
            <a:pPr marL="457200" lvl="1" indent="0">
              <a:buNone/>
            </a:pPr>
            <a:endParaRPr lang="it-IT" b="1" i="1" dirty="0">
              <a:effectLst>
                <a:outerShdw blurRad="38100" dist="38100" dir="2700000" algn="tl">
                  <a:srgbClr val="000000">
                    <a:alpha val="43137"/>
                  </a:srgbClr>
                </a:outerShdw>
              </a:effectLst>
            </a:endParaRPr>
          </a:p>
          <a:p>
            <a:pPr marL="457200" lvl="1" indent="0">
              <a:buNone/>
            </a:pPr>
            <a:r>
              <a:rPr lang="it-IT" b="1" i="1" dirty="0">
                <a:effectLst>
                  <a:outerShdw blurRad="38100" dist="38100" dir="2700000" algn="tl">
                    <a:srgbClr val="000000">
                      <a:alpha val="43137"/>
                    </a:srgbClr>
                  </a:outerShdw>
                </a:effectLst>
              </a:rPr>
              <a:t>Operazioni di gestione avanzate</a:t>
            </a:r>
            <a:r>
              <a:rPr lang="it-IT" dirty="0"/>
              <a:t>: Funzionalità come la ricerca di file, la compressione/decompressione, la condivisione su reti e la modifica delle proprietà dei file possono essere eseguite utilizzando pulsanti, menu a discesa o comandi di menu.</a:t>
            </a:r>
            <a:endParaRPr lang="en-US" dirty="0"/>
          </a:p>
        </p:txBody>
      </p:sp>
      <p:pic>
        <p:nvPicPr>
          <p:cNvPr id="7" name="Picture 6">
            <a:extLst>
              <a:ext uri="{FF2B5EF4-FFF2-40B4-BE49-F238E27FC236}">
                <a16:creationId xmlns:a16="http://schemas.microsoft.com/office/drawing/2014/main" id="{66FD7340-FDD7-449A-937A-2D508CC2961D}"/>
              </a:ext>
            </a:extLst>
          </p:cNvPr>
          <p:cNvPicPr>
            <a:picLocks noChangeAspect="1"/>
          </p:cNvPicPr>
          <p:nvPr/>
        </p:nvPicPr>
        <p:blipFill>
          <a:blip r:embed="rId2"/>
          <a:stretch>
            <a:fillRect/>
          </a:stretch>
        </p:blipFill>
        <p:spPr>
          <a:xfrm>
            <a:off x="8558463" y="2336872"/>
            <a:ext cx="3646474" cy="3829898"/>
          </a:xfrm>
          <a:prstGeom prst="rect">
            <a:avLst/>
          </a:prstGeom>
        </p:spPr>
      </p:pic>
    </p:spTree>
    <p:extLst>
      <p:ext uri="{BB962C8B-B14F-4D97-AF65-F5344CB8AC3E}">
        <p14:creationId xmlns:p14="http://schemas.microsoft.com/office/powerpoint/2010/main" val="231742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73240AD-D5E3-45F5-91C1-EF65920D4832}"/>
                  </a:ext>
                </a:extLst>
              </p:cNvPr>
              <p:cNvGraphicFramePr>
                <a:graphicFrameLocks noChangeAspect="1"/>
              </p:cNvGraphicFramePr>
              <p:nvPr>
                <p:extLst>
                  <p:ext uri="{D42A27DB-BD31-4B8C-83A1-F6EECF244321}">
                    <p14:modId xmlns:p14="http://schemas.microsoft.com/office/powerpoint/2010/main" val="2888214060"/>
                  </p:ext>
                </p:extLst>
              </p:nvPr>
            </p:nvGraphicFramePr>
            <p:xfrm>
              <a:off x="9576127" y="1924265"/>
              <a:ext cx="2504585" cy="4790140"/>
            </p:xfrm>
            <a:graphic>
              <a:graphicData uri="http://schemas.microsoft.com/office/drawing/2017/model3d">
                <am3d:model3d r:embed="rId2">
                  <am3d:spPr>
                    <a:xfrm>
                      <a:off x="0" y="0"/>
                      <a:ext cx="2504585" cy="4790140"/>
                    </a:xfrm>
                    <a:prstGeom prst="rect">
                      <a:avLst/>
                    </a:prstGeom>
                  </am3d:spPr>
                  <am3d:camera>
                    <am3d:pos x="0" y="0" z="56992100"/>
                    <am3d:up dx="0" dy="36000000" dz="0"/>
                    <am3d:lookAt x="0" y="0" z="0"/>
                    <am3d:perspective fov="2700000"/>
                  </am3d:camera>
                  <am3d:trans>
                    <am3d:meterPerModelUnit n="734677" d="1000000"/>
                    <am3d:preTrans dx="26" dy="-17999974" dz="-2508443"/>
                    <am3d:scale>
                      <am3d:sx n="1000000" d="1000000"/>
                      <am3d:sy n="1000000" d="1000000"/>
                      <am3d:sz n="1000000" d="1000000"/>
                    </am3d:scale>
                    <am3d:rot ax="644069" ay="-1883238" az="-338325"/>
                    <am3d:postTrans dx="0" dy="0" dz="0"/>
                  </am3d:trans>
                  <am3d:raster rName="Office3DRenderer" rVer="16.0.8326">
                    <am3d:blip r:embed="rId3"/>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73240AD-D5E3-45F5-91C1-EF65920D4832}"/>
                  </a:ext>
                </a:extLst>
              </p:cNvPr>
              <p:cNvPicPr>
                <a:picLocks noGrp="1" noRot="1" noChangeAspect="1" noMove="1" noResize="1" noEditPoints="1" noAdjustHandles="1" noChangeArrowheads="1" noChangeShapeType="1" noCrop="1"/>
              </p:cNvPicPr>
              <p:nvPr/>
            </p:nvPicPr>
            <p:blipFill>
              <a:blip r:embed="rId3"/>
              <a:stretch>
                <a:fillRect/>
              </a:stretch>
            </p:blipFill>
            <p:spPr>
              <a:xfrm>
                <a:off x="9576127" y="1924265"/>
                <a:ext cx="2504585" cy="4790140"/>
              </a:xfrm>
              <a:prstGeom prst="rect">
                <a:avLst/>
              </a:prstGeom>
            </p:spPr>
          </p:pic>
        </mc:Fallback>
      </mc:AlternateContent>
      <p:sp>
        <p:nvSpPr>
          <p:cNvPr id="2" name="Title 1">
            <a:extLst>
              <a:ext uri="{FF2B5EF4-FFF2-40B4-BE49-F238E27FC236}">
                <a16:creationId xmlns:a16="http://schemas.microsoft.com/office/drawing/2014/main" id="{6E6F469B-A80F-47C8-B026-1EAB4EDFE22D}"/>
              </a:ext>
            </a:extLst>
          </p:cNvPr>
          <p:cNvSpPr>
            <a:spLocks noGrp="1"/>
          </p:cNvSpPr>
          <p:nvPr>
            <p:ph type="title"/>
          </p:nvPr>
        </p:nvSpPr>
        <p:spPr/>
        <p:txBody>
          <a:bodyPr/>
          <a:lstStyle/>
          <a:p>
            <a:r>
              <a:rPr lang="en-US" dirty="0"/>
              <a:t>ESISTONO DIVERSI TIPI DI FS</a:t>
            </a:r>
          </a:p>
        </p:txBody>
      </p:sp>
      <p:sp>
        <p:nvSpPr>
          <p:cNvPr id="3" name="Content Placeholder 2">
            <a:extLst>
              <a:ext uri="{FF2B5EF4-FFF2-40B4-BE49-F238E27FC236}">
                <a16:creationId xmlns:a16="http://schemas.microsoft.com/office/drawing/2014/main" id="{F2DA8439-C71E-4A2D-B30A-FEF3B7CF67B3}"/>
              </a:ext>
            </a:extLst>
          </p:cNvPr>
          <p:cNvSpPr>
            <a:spLocks noGrp="1"/>
          </p:cNvSpPr>
          <p:nvPr>
            <p:ph idx="1"/>
          </p:nvPr>
        </p:nvSpPr>
        <p:spPr/>
        <p:txBody>
          <a:bodyPr/>
          <a:lstStyle/>
          <a:p>
            <a:r>
              <a:rPr lang="en-US" b="1" dirty="0" err="1">
                <a:effectLst>
                  <a:outerShdw blurRad="38100" dist="38100" dir="2700000" algn="tl">
                    <a:srgbClr val="000000">
                      <a:alpha val="43137"/>
                    </a:srgbClr>
                  </a:outerShdw>
                </a:effectLst>
              </a:rPr>
              <a:t>Molti</a:t>
            </a:r>
            <a:r>
              <a:rPr lang="en-US" b="1" dirty="0">
                <a:effectLst>
                  <a:outerShdw blurRad="38100" dist="38100" dir="2700000" algn="tl">
                    <a:srgbClr val="000000">
                      <a:alpha val="43137"/>
                    </a:srgbClr>
                  </a:outerShdw>
                </a:effectLst>
              </a:rPr>
              <a:t> sistemi </a:t>
            </a:r>
            <a:r>
              <a:rPr lang="en-US" b="1" dirty="0" err="1">
                <a:effectLst>
                  <a:outerShdw blurRad="38100" dist="38100" dir="2700000" algn="tl">
                    <a:srgbClr val="000000">
                      <a:alpha val="43137"/>
                    </a:srgbClr>
                  </a:outerShdw>
                </a:effectLst>
              </a:rPr>
              <a:t>operativi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hanno</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creato</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dei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loro</a:t>
            </a:r>
            <a:r>
              <a:rPr lang="en-US" b="1" dirty="0">
                <a:effectLst>
                  <a:outerShdw blurRad="38100" dist="38100" dir="2700000" algn="tl">
                    <a:srgbClr val="000000">
                      <a:alpha val="43137"/>
                    </a:srgbClr>
                  </a:outerShdw>
                </a:effectLst>
              </a:rPr>
              <a:t> file systems </a:t>
            </a:r>
            <a:r>
              <a:rPr lang="en-US" b="1" dirty="0" err="1">
                <a:effectLst>
                  <a:outerShdw blurRad="38100" dist="38100" dir="2700000" algn="tl">
                    <a:srgbClr val="000000">
                      <a:alpha val="43137"/>
                    </a:srgbClr>
                  </a:outerShdw>
                </a:effectLst>
              </a:rPr>
              <a:t>propreitari</a:t>
            </a:r>
            <a:r>
              <a:rPr lang="en-US" b="1" dirty="0">
                <a:effectLst>
                  <a:outerShdw blurRad="38100" dist="38100" dir="2700000" algn="tl">
                    <a:srgbClr val="000000">
                      <a:alpha val="43137"/>
                    </a:srgbClr>
                  </a:outerShdw>
                </a:effectLst>
              </a:rPr>
              <a:t>, come New Technology File System (NTFS) </a:t>
            </a:r>
            <a:r>
              <a:rPr lang="en-US" b="1" dirty="0" err="1">
                <a:effectLst>
                  <a:outerShdw blurRad="38100" dist="38100" dir="2700000" algn="tl">
                    <a:srgbClr val="000000">
                      <a:alpha val="43137"/>
                    </a:srgbClr>
                  </a:outerShdw>
                </a:effectLst>
              </a:rPr>
              <a:t>della</a:t>
            </a:r>
            <a:r>
              <a:rPr lang="en-US" b="1" dirty="0">
                <a:effectLst>
                  <a:outerShdw blurRad="38100" dist="38100" dir="2700000" algn="tl">
                    <a:srgbClr val="000000">
                      <a:alpha val="43137"/>
                    </a:srgbClr>
                  </a:outerShdw>
                </a:effectLst>
              </a:rPr>
              <a:t> Microsoft. Hierarchal File System Extended (HSF+) per </a:t>
            </a:r>
            <a:r>
              <a:rPr lang="en-US" b="1" dirty="0" err="1">
                <a:effectLst>
                  <a:outerShdw blurRad="38100" dist="38100" dir="2700000" algn="tl">
                    <a:srgbClr val="000000">
                      <a:alpha val="43137"/>
                    </a:srgbClr>
                  </a:outerShdw>
                </a:effectLst>
              </a:rPr>
              <a:t>MacOSX</a:t>
            </a:r>
            <a:endParaRPr lang="en-US" b="1" dirty="0">
              <a:effectLst>
                <a:outerShdw blurRad="38100" dist="38100" dir="2700000" algn="tl">
                  <a:srgbClr val="000000">
                    <a:alpha val="43137"/>
                  </a:srgbClr>
                </a:outerShdw>
              </a:effectLst>
            </a:endParaRPr>
          </a:p>
          <a:p>
            <a:pPr marL="0" indent="0">
              <a:buNone/>
            </a:pPr>
            <a:r>
              <a:rPr lang="en-US" b="1" dirty="0">
                <a:effectLst>
                  <a:outerShdw blurRad="38100" dist="38100" dir="2700000" algn="tl">
                    <a:srgbClr val="000000">
                      <a:alpha val="43137"/>
                    </a:srgbClr>
                  </a:outerShdw>
                </a:effectLst>
              </a:rPr>
              <a:t>  e tanti come ext3/4 </a:t>
            </a:r>
            <a:r>
              <a:rPr lang="en-US" b="1" dirty="0" err="1">
                <a:effectLst>
                  <a:outerShdw blurRad="38100" dist="38100" dir="2700000" algn="tl">
                    <a:srgbClr val="000000">
                      <a:alpha val="43137"/>
                    </a:srgbClr>
                  </a:outerShdw>
                </a:effectLst>
              </a:rPr>
              <a:t>btrfs</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zfs</a:t>
            </a:r>
            <a:r>
              <a:rPr lang="en-US" b="1" dirty="0">
                <a:effectLst>
                  <a:outerShdw blurRad="38100" dist="38100" dir="2700000" algn="tl">
                    <a:srgbClr val="000000">
                      <a:alpha val="43137"/>
                    </a:srgbClr>
                  </a:outerShdw>
                </a:effectLst>
              </a:rPr>
              <a:t> e </a:t>
            </a:r>
            <a:r>
              <a:rPr lang="en-US" b="1" dirty="0" err="1">
                <a:effectLst>
                  <a:outerShdw blurRad="38100" dist="38100" dir="2700000" algn="tl">
                    <a:srgbClr val="000000">
                      <a:alpha val="43137"/>
                    </a:srgbClr>
                  </a:outerShdw>
                </a:effectLst>
              </a:rPr>
              <a:t>xfs</a:t>
            </a:r>
            <a:r>
              <a:rPr lang="en-US" b="1" dirty="0">
                <a:effectLst>
                  <a:outerShdw blurRad="38100" dist="38100" dir="2700000" algn="tl">
                    <a:srgbClr val="000000">
                      <a:alpha val="43137"/>
                    </a:srgbClr>
                  </a:outerShdw>
                </a:effectLst>
              </a:rPr>
              <a:t>. Come standard aperte per     GNU/Linux o BSD e sistemi </a:t>
            </a:r>
            <a:r>
              <a:rPr lang="en-US" b="1" dirty="0" err="1">
                <a:effectLst>
                  <a:outerShdw blurRad="38100" dist="38100" dir="2700000" algn="tl">
                    <a:srgbClr val="000000">
                      <a:alpha val="43137"/>
                    </a:srgbClr>
                  </a:outerShdw>
                </a:effectLst>
              </a:rPr>
              <a:t>basati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su</a:t>
            </a:r>
            <a:r>
              <a:rPr lang="en-US" b="1" dirty="0">
                <a:effectLst>
                  <a:outerShdw blurRad="38100" dist="38100" dir="2700000" algn="tl">
                    <a:srgbClr val="000000">
                      <a:alpha val="43137"/>
                    </a:srgbClr>
                  </a:outerShdw>
                </a:effectLst>
              </a:rPr>
              <a:t> di </a:t>
            </a:r>
            <a:r>
              <a:rPr lang="en-US" b="1" dirty="0" err="1">
                <a:effectLst>
                  <a:outerShdw blurRad="38100" dist="38100" dir="2700000" algn="tl">
                    <a:srgbClr val="000000">
                      <a:alpha val="43137"/>
                    </a:srgbClr>
                  </a:outerShdw>
                </a:effectLst>
              </a:rPr>
              <a:t>essi</a:t>
            </a:r>
            <a:r>
              <a:rPr lang="en-US" b="1" dirty="0">
                <a:effectLst>
                  <a:outerShdw blurRad="38100" dist="38100" dir="2700000" algn="tl">
                    <a:srgbClr val="000000">
                      <a:alpha val="43137"/>
                    </a:srgbClr>
                  </a:outerShdw>
                </a:effectLst>
              </a:rPr>
              <a:t> come android e </a:t>
            </a:r>
            <a:r>
              <a:rPr lang="en-US" b="1" dirty="0" err="1">
                <a:effectLst>
                  <a:outerShdw blurRad="38100" dist="38100" dir="2700000" algn="tl">
                    <a:srgbClr val="000000">
                      <a:alpha val="43137"/>
                    </a:srgbClr>
                  </a:outerShdw>
                </a:effectLst>
              </a:rPr>
              <a:t>ios</a:t>
            </a:r>
            <a:endParaRPr lang="en-US" b="1" dirty="0">
              <a:effectLst>
                <a:outerShdw blurRad="38100" dist="38100" dir="2700000" algn="tl">
                  <a:srgbClr val="000000">
                    <a:alpha val="43137"/>
                  </a:srgbClr>
                </a:outerShdw>
              </a:effectLst>
            </a:endParaRPr>
          </a:p>
          <a:p>
            <a:pPr marL="0" indent="0">
              <a:buNone/>
            </a:pPr>
            <a:endParaRPr lang="en-US" b="1" dirty="0">
              <a:effectLst>
                <a:outerShdw blurRad="38100" dist="38100" dir="2700000" algn="tl">
                  <a:srgbClr val="000000">
                    <a:alpha val="43137"/>
                  </a:srgbClr>
                </a:outerShdw>
              </a:effectLst>
            </a:endParaRPr>
          </a:p>
          <a:p>
            <a:pPr marL="0" indent="0">
              <a:buNone/>
            </a:pPr>
            <a:r>
              <a:rPr lang="en-US" b="1" dirty="0">
                <a:effectLst>
                  <a:outerShdw blurRad="38100" dist="38100" dir="2700000" algn="tl">
                    <a:srgbClr val="000000">
                      <a:alpha val="43137"/>
                    </a:srgbClr>
                  </a:outerShdw>
                </a:effectLst>
              </a:rPr>
              <a:t>Si </a:t>
            </a:r>
            <a:r>
              <a:rPr lang="en-US" b="1" dirty="0" err="1">
                <a:effectLst>
                  <a:outerShdw blurRad="38100" dist="38100" dir="2700000" algn="tl">
                    <a:srgbClr val="000000">
                      <a:alpha val="43137"/>
                    </a:srgbClr>
                  </a:outerShdw>
                </a:effectLst>
              </a:rPr>
              <a:t>dividono</a:t>
            </a:r>
            <a:r>
              <a:rPr lang="en-US" b="1" dirty="0">
                <a:effectLst>
                  <a:outerShdw blurRad="38100" dist="38100" dir="2700000" algn="tl">
                    <a:srgbClr val="000000">
                      <a:alpha val="43137"/>
                    </a:srgbClr>
                  </a:outerShdw>
                </a:effectLst>
              </a:rPr>
              <a:t> in due </a:t>
            </a:r>
            <a:r>
              <a:rPr lang="en-US" b="1" dirty="0" err="1">
                <a:effectLst>
                  <a:outerShdw blurRad="38100" dist="38100" dir="2700000" algn="tl">
                    <a:srgbClr val="000000">
                      <a:alpha val="43137"/>
                    </a:srgbClr>
                  </a:outerShdw>
                </a:effectLst>
              </a:rPr>
              <a:t>categorie</a:t>
            </a:r>
            <a:r>
              <a:rPr lang="en-US" b="1" dirty="0">
                <a:effectLst>
                  <a:outerShdw blurRad="38100" dist="38100" dir="2700000" algn="tl">
                    <a:srgbClr val="000000">
                      <a:alpha val="43137"/>
                    </a:srgbClr>
                  </a:outerShdw>
                </a:effectLst>
              </a:rPr>
              <a:t> sistemi Journaling e Non Journaling</a:t>
            </a:r>
          </a:p>
        </p:txBody>
      </p:sp>
    </p:spTree>
    <p:extLst>
      <p:ext uri="{BB962C8B-B14F-4D97-AF65-F5344CB8AC3E}">
        <p14:creationId xmlns:p14="http://schemas.microsoft.com/office/powerpoint/2010/main" val="3216699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fill="hold" nodeType="withEffect">
                                  <p:stCondLst>
                                    <p:cond delay="0"/>
                                  </p:stCondLst>
                                  <p:childTnLst>
                                    <p:animRot by="21600000">
                                      <p:cBhvr>
                                        <p:cTn id="6" dur="5000" fill="hold"/>
                                        <p:tgtEl>
                                          <p:spTgt spid="4"/>
                                        </p:tgtEl>
                                        <p:attrNameLst>
                                          <p:attrName>3d.object.rotation.y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1"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9" dur="500" fill="hold"/>
                                        <p:tgtEl>
                                          <p:spTgt spid="3">
                                            <p:txEl>
                                              <p:pRg st="3" end="3"/>
                                            </p:txEl>
                                          </p:spTgt>
                                        </p:tgtEl>
                                        <p:attrNameLst>
                                          <p:attrName>style.rotation</p:attrName>
                                        </p:attrNameLst>
                                      </p:cBhvr>
                                      <p:tavLst>
                                        <p:tav tm="0">
                                          <p:val>
                                            <p:fltVal val="360"/>
                                          </p:val>
                                        </p:tav>
                                        <p:tav tm="100000">
                                          <p:val>
                                            <p:fltVal val="0"/>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5B09-31AD-4EC0-B5D3-AD47AAB6FB8F}"/>
              </a:ext>
            </a:extLst>
          </p:cNvPr>
          <p:cNvSpPr>
            <a:spLocks noGrp="1"/>
          </p:cNvSpPr>
          <p:nvPr>
            <p:ph type="title"/>
          </p:nvPr>
        </p:nvSpPr>
        <p:spPr/>
        <p:txBody>
          <a:bodyPr/>
          <a:lstStyle/>
          <a:p>
            <a:r>
              <a:rPr lang="en-US" dirty="0"/>
              <a:t>IL JOURNALING</a:t>
            </a:r>
          </a:p>
        </p:txBody>
      </p:sp>
      <p:sp>
        <p:nvSpPr>
          <p:cNvPr id="3" name="Content Placeholder 2">
            <a:extLst>
              <a:ext uri="{FF2B5EF4-FFF2-40B4-BE49-F238E27FC236}">
                <a16:creationId xmlns:a16="http://schemas.microsoft.com/office/drawing/2014/main" id="{E72D6C74-8262-467E-A7D5-5B1B05A34AEC}"/>
              </a:ext>
            </a:extLst>
          </p:cNvPr>
          <p:cNvSpPr>
            <a:spLocks noGrp="1"/>
          </p:cNvSpPr>
          <p:nvPr>
            <p:ph idx="1"/>
          </p:nvPr>
        </p:nvSpPr>
        <p:spPr/>
        <p:txBody>
          <a:bodyPr>
            <a:normAutofit/>
          </a:bodyPr>
          <a:lstStyle/>
          <a:p>
            <a:pPr marL="0" indent="0">
              <a:buNone/>
            </a:pPr>
            <a:r>
              <a:rPr lang="it-IT" b="1" dirty="0">
                <a:effectLst>
                  <a:outerShdw blurRad="38100" dist="38100" dir="2700000" algn="tl">
                    <a:srgbClr val="000000">
                      <a:alpha val="43137"/>
                    </a:srgbClr>
                  </a:outerShdw>
                </a:effectLst>
              </a:rPr>
              <a:t>Il </a:t>
            </a:r>
            <a:r>
              <a:rPr lang="it-IT" b="1" dirty="0" err="1">
                <a:effectLst>
                  <a:outerShdw blurRad="38100" dist="38100" dir="2700000" algn="tl">
                    <a:srgbClr val="000000">
                      <a:alpha val="43137"/>
                    </a:srgbClr>
                  </a:outerShdw>
                </a:effectLst>
              </a:rPr>
              <a:t>journaling</a:t>
            </a:r>
            <a:r>
              <a:rPr lang="it-IT" b="1" dirty="0">
                <a:effectLst>
                  <a:outerShdw blurRad="38100" dist="38100" dir="2700000" algn="tl">
                    <a:srgbClr val="000000">
                      <a:alpha val="43137"/>
                    </a:srgbClr>
                  </a:outerShdw>
                </a:effectLst>
              </a:rPr>
              <a:t> è una tecnica utilizzata da alcuni file system per migliorare l'affidabilità e la </a:t>
            </a:r>
            <a:r>
              <a:rPr lang="it-IT" b="1" dirty="0" err="1">
                <a:effectLst>
                  <a:outerShdw blurRad="38100" dist="38100" dir="2700000" algn="tl">
                    <a:srgbClr val="000000">
                      <a:alpha val="43137"/>
                    </a:srgbClr>
                  </a:outerShdw>
                </a:effectLst>
              </a:rPr>
              <a:t>ripristinabilità</a:t>
            </a:r>
            <a:r>
              <a:rPr lang="it-IT" b="1" dirty="0">
                <a:effectLst>
                  <a:outerShdw blurRad="38100" dist="38100" dir="2700000" algn="tl">
                    <a:srgbClr val="000000">
                      <a:alpha val="43137"/>
                    </a:srgbClr>
                  </a:outerShdw>
                </a:effectLst>
              </a:rPr>
              <a:t> in caso di interruzioni improvvise o errori di sistema. Questa tecnica consiste nell'usare un registro (o "journal") che tiene traccia delle modifiche pianificate prima che vengano effettuate effettivamente sul file system. In caso di un'interruzione imprevista, come un arresto improvviso del sistema, il journal può essere utilizzato per ripristinare rapidamente la coerenza del file system senza dover eseguire una lunga scansione di tutti i file.</a:t>
            </a:r>
          </a:p>
        </p:txBody>
      </p:sp>
    </p:spTree>
    <p:extLst>
      <p:ext uri="{BB962C8B-B14F-4D97-AF65-F5344CB8AC3E}">
        <p14:creationId xmlns:p14="http://schemas.microsoft.com/office/powerpoint/2010/main" val="244306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Paper Clip">
                <a:extLst>
                  <a:ext uri="{FF2B5EF4-FFF2-40B4-BE49-F238E27FC236}">
                    <a16:creationId xmlns:a16="http://schemas.microsoft.com/office/drawing/2014/main" id="{4319DD53-FA14-40C2-AB51-1312DEACE787}"/>
                  </a:ext>
                </a:extLst>
              </p:cNvPr>
              <p:cNvGraphicFramePr>
                <a:graphicFrameLocks noChangeAspect="1"/>
              </p:cNvGraphicFramePr>
              <p:nvPr>
                <p:extLst>
                  <p:ext uri="{D42A27DB-BD31-4B8C-83A1-F6EECF244321}">
                    <p14:modId xmlns:p14="http://schemas.microsoft.com/office/powerpoint/2010/main" val="941980237"/>
                  </p:ext>
                </p:extLst>
              </p:nvPr>
            </p:nvGraphicFramePr>
            <p:xfrm>
              <a:off x="11666813" y="3642410"/>
              <a:ext cx="471999" cy="1796990"/>
            </p:xfrm>
            <a:graphic>
              <a:graphicData uri="http://schemas.microsoft.com/office/drawing/2017/model3d">
                <am3d:model3d r:embed="rId2">
                  <am3d:spPr>
                    <a:xfrm>
                      <a:off x="0" y="0"/>
                      <a:ext cx="471999" cy="1796990"/>
                    </a:xfrm>
                    <a:prstGeom prst="rect">
                      <a:avLst/>
                    </a:prstGeom>
                  </am3d:spPr>
                  <am3d:camera>
                    <am3d:pos x="0" y="0" z="48653400"/>
                    <am3d:up dx="0" dy="36000000" dz="0"/>
                    <am3d:lookAt x="0" y="0" z="0"/>
                    <am3d:perspective fov="2700000"/>
                  </am3d:camera>
                  <am3d:trans>
                    <am3d:meterPerModelUnit n="21739132" d="1000000"/>
                    <am3d:preTrans dx="0" dy="-731216" dz="-924212"/>
                    <am3d:scale>
                      <am3d:sx n="1000000" d="1000000"/>
                      <am3d:sy n="1000000" d="1000000"/>
                      <am3d:sz n="1000000" d="1000000"/>
                    </am3d:scale>
                    <am3d:rot/>
                    <am3d:postTrans dx="0" dy="0" dz="0"/>
                  </am3d:trans>
                  <am3d:raster rName="Office3DRenderer" rVer="16.0.8326">
                    <am3d:blip r:embed="rId3"/>
                  </am3d:raster>
                  <am3d:objViewport viewportSz="19931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aper Clip">
                <a:extLst>
                  <a:ext uri="{FF2B5EF4-FFF2-40B4-BE49-F238E27FC236}">
                    <a16:creationId xmlns:a16="http://schemas.microsoft.com/office/drawing/2014/main" id="{4319DD53-FA14-40C2-AB51-1312DEACE787}"/>
                  </a:ext>
                </a:extLst>
              </p:cNvPr>
              <p:cNvPicPr>
                <a:picLocks noGrp="1" noRot="1" noChangeAspect="1" noMove="1" noResize="1" noEditPoints="1" noAdjustHandles="1" noChangeArrowheads="1" noChangeShapeType="1" noCrop="1"/>
              </p:cNvPicPr>
              <p:nvPr/>
            </p:nvPicPr>
            <p:blipFill>
              <a:blip r:embed="rId3"/>
              <a:stretch>
                <a:fillRect/>
              </a:stretch>
            </p:blipFill>
            <p:spPr>
              <a:xfrm>
                <a:off x="11666813" y="3642410"/>
                <a:ext cx="471999" cy="17969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Empty folder">
                <a:extLst>
                  <a:ext uri="{FF2B5EF4-FFF2-40B4-BE49-F238E27FC236}">
                    <a16:creationId xmlns:a16="http://schemas.microsoft.com/office/drawing/2014/main" id="{84290F4B-17B0-4C0B-8545-27F0A2F01E21}"/>
                  </a:ext>
                </a:extLst>
              </p:cNvPr>
              <p:cNvGraphicFramePr>
                <a:graphicFrameLocks noChangeAspect="1"/>
              </p:cNvGraphicFramePr>
              <p:nvPr>
                <p:extLst>
                  <p:ext uri="{D42A27DB-BD31-4B8C-83A1-F6EECF244321}">
                    <p14:modId xmlns:p14="http://schemas.microsoft.com/office/powerpoint/2010/main" val="147516466"/>
                  </p:ext>
                </p:extLst>
              </p:nvPr>
            </p:nvGraphicFramePr>
            <p:xfrm>
              <a:off x="9604033" y="3727535"/>
              <a:ext cx="2534779" cy="2186508"/>
            </p:xfrm>
            <a:graphic>
              <a:graphicData uri="http://schemas.microsoft.com/office/drawing/2017/model3d">
                <am3d:model3d r:embed="rId4">
                  <am3d:spPr>
                    <a:xfrm>
                      <a:off x="0" y="0"/>
                      <a:ext cx="2534779" cy="2186508"/>
                    </a:xfrm>
                    <a:prstGeom prst="rect">
                      <a:avLst/>
                    </a:prstGeom>
                  </am3d:spPr>
                  <am3d:camera>
                    <am3d:pos x="0" y="0" z="59795459"/>
                    <am3d:up dx="0" dy="36000000" dz="0"/>
                    <am3d:lookAt x="0" y="0" z="0"/>
                    <am3d:perspective fov="2700000"/>
                  </am3d:camera>
                  <am3d:trans>
                    <am3d:meterPerModelUnit n="5752410" d="1000000"/>
                    <am3d:preTrans dx="-17255" dy="-13837939" dz="361"/>
                    <am3d:scale>
                      <am3d:sx n="1000000" d="1000000"/>
                      <am3d:sy n="1000000" d="1000000"/>
                      <am3d:sz n="1000000" d="1000000"/>
                    </am3d:scale>
                    <am3d:rot ax="1235116" ay="-1697640" az="-605653"/>
                    <am3d:postTrans dx="0" dy="0" dz="0"/>
                  </am3d:trans>
                  <am3d:raster rName="Office3DRenderer" rVer="16.0.8326">
                    <am3d:blip r:embed="rId5"/>
                  </am3d:raster>
                  <am3d:objViewport viewportSz="30420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Empty folder">
                <a:extLst>
                  <a:ext uri="{FF2B5EF4-FFF2-40B4-BE49-F238E27FC236}">
                    <a16:creationId xmlns:a16="http://schemas.microsoft.com/office/drawing/2014/main" id="{84290F4B-17B0-4C0B-8545-27F0A2F01E21}"/>
                  </a:ext>
                </a:extLst>
              </p:cNvPr>
              <p:cNvPicPr>
                <a:picLocks noGrp="1" noRot="1" noChangeAspect="1" noMove="1" noResize="1" noEditPoints="1" noAdjustHandles="1" noChangeArrowheads="1" noChangeShapeType="1" noCrop="1"/>
              </p:cNvPicPr>
              <p:nvPr/>
            </p:nvPicPr>
            <p:blipFill>
              <a:blip r:embed="rId5"/>
              <a:stretch>
                <a:fillRect/>
              </a:stretch>
            </p:blipFill>
            <p:spPr>
              <a:xfrm>
                <a:off x="9604033" y="3727535"/>
                <a:ext cx="2534779" cy="2186508"/>
              </a:xfrm>
              <a:prstGeom prst="rect">
                <a:avLst/>
              </a:prstGeom>
            </p:spPr>
          </p:pic>
        </mc:Fallback>
      </mc:AlternateContent>
      <p:sp>
        <p:nvSpPr>
          <p:cNvPr id="2" name="Title 1">
            <a:extLst>
              <a:ext uri="{FF2B5EF4-FFF2-40B4-BE49-F238E27FC236}">
                <a16:creationId xmlns:a16="http://schemas.microsoft.com/office/drawing/2014/main" id="{FD785B09-31AD-4EC0-B5D3-AD47AAB6FB8F}"/>
              </a:ext>
            </a:extLst>
          </p:cNvPr>
          <p:cNvSpPr>
            <a:spLocks noGrp="1"/>
          </p:cNvSpPr>
          <p:nvPr>
            <p:ph type="title"/>
          </p:nvPr>
        </p:nvSpPr>
        <p:spPr/>
        <p:txBody>
          <a:bodyPr/>
          <a:lstStyle/>
          <a:p>
            <a:r>
              <a:rPr lang="en-US" dirty="0"/>
              <a:t>IL JOURNALING</a:t>
            </a:r>
          </a:p>
        </p:txBody>
      </p:sp>
      <p:sp>
        <p:nvSpPr>
          <p:cNvPr id="3" name="Content Placeholder 2">
            <a:extLst>
              <a:ext uri="{FF2B5EF4-FFF2-40B4-BE49-F238E27FC236}">
                <a16:creationId xmlns:a16="http://schemas.microsoft.com/office/drawing/2014/main" id="{E72D6C74-8262-467E-A7D5-5B1B05A34AEC}"/>
              </a:ext>
            </a:extLst>
          </p:cNvPr>
          <p:cNvSpPr>
            <a:spLocks noGrp="1"/>
          </p:cNvSpPr>
          <p:nvPr>
            <p:ph idx="1"/>
          </p:nvPr>
        </p:nvSpPr>
        <p:spPr>
          <a:xfrm>
            <a:off x="216569" y="2045368"/>
            <a:ext cx="10077614" cy="4716379"/>
          </a:xfrm>
        </p:spPr>
        <p:txBody>
          <a:bodyPr>
            <a:normAutofit fontScale="85000" lnSpcReduction="10000"/>
          </a:bodyPr>
          <a:lstStyle/>
          <a:p>
            <a:pPr algn="l"/>
            <a:r>
              <a:rPr lang="it-IT" sz="3600" i="0" dirty="0">
                <a:effectLst>
                  <a:outerShdw blurRad="38100" dist="38100" dir="2700000" algn="tl">
                    <a:srgbClr val="000000">
                      <a:alpha val="43137"/>
                    </a:srgbClr>
                  </a:outerShdw>
                </a:effectLst>
                <a:latin typeface="Söhne"/>
              </a:rPr>
              <a:t>IN MODO GENERICO IL FILE SYSTEM FUNZIONA COSI:</a:t>
            </a:r>
            <a:endParaRPr lang="it-IT" sz="2000" i="0" dirty="0">
              <a:effectLst>
                <a:outerShdw blurRad="38100" dist="38100" dir="2700000" algn="tl">
                  <a:srgbClr val="000000">
                    <a:alpha val="43137"/>
                  </a:srgbClr>
                </a:outerShdw>
              </a:effectLst>
              <a:latin typeface="Söhne"/>
            </a:endParaRPr>
          </a:p>
          <a:p>
            <a:pPr algn="l">
              <a:buFont typeface="+mj-lt"/>
              <a:buAutoNum type="arabicPeriod"/>
            </a:pPr>
            <a:r>
              <a:rPr lang="it-IT" sz="2000" i="0" dirty="0">
                <a:effectLst>
                  <a:outerShdw blurRad="38100" dist="38100" dir="2700000" algn="tl">
                    <a:srgbClr val="000000">
                      <a:alpha val="43137"/>
                    </a:srgbClr>
                  </a:outerShdw>
                </a:effectLst>
                <a:latin typeface="Söhne"/>
              </a:rPr>
              <a:t>Registrazione delle Modifiche:</a:t>
            </a:r>
          </a:p>
          <a:p>
            <a:pPr lvl="1" algn="l"/>
            <a:r>
              <a:rPr lang="it-IT" sz="2000" i="0" dirty="0">
                <a:effectLst>
                  <a:outerShdw blurRad="38100" dist="38100" dir="2700000" algn="tl">
                    <a:srgbClr val="000000">
                      <a:alpha val="43137"/>
                    </a:srgbClr>
                  </a:outerShdw>
                </a:effectLst>
                <a:latin typeface="Söhne"/>
              </a:rPr>
              <a:t>Prima di apportare una modifica effettiva al file system, il sistema di file registra l'intenzione di apportare la modifica nel journal. Questo include informazioni come il tipo di operazione (ad esempio, creazione di un file, eliminazione di un file, modifica di un file, ecc.) e la posizione dell'operazione.</a:t>
            </a:r>
          </a:p>
          <a:p>
            <a:pPr algn="l">
              <a:buFont typeface="+mj-lt"/>
              <a:buAutoNum type="arabicPeriod"/>
            </a:pPr>
            <a:r>
              <a:rPr lang="it-IT" sz="2000" i="0" dirty="0">
                <a:effectLst>
                  <a:outerShdw blurRad="38100" dist="38100" dir="2700000" algn="tl">
                    <a:srgbClr val="000000">
                      <a:alpha val="43137"/>
                    </a:srgbClr>
                  </a:outerShdw>
                </a:effectLst>
                <a:latin typeface="Söhne"/>
              </a:rPr>
              <a:t>Esecuzione delle Modifiche:</a:t>
            </a:r>
          </a:p>
          <a:p>
            <a:pPr lvl="1" algn="l"/>
            <a:r>
              <a:rPr lang="it-IT" sz="2000" i="0" dirty="0">
                <a:effectLst>
                  <a:outerShdw blurRad="38100" dist="38100" dir="2700000" algn="tl">
                    <a:srgbClr val="000000">
                      <a:alpha val="43137"/>
                    </a:srgbClr>
                  </a:outerShdw>
                </a:effectLst>
                <a:latin typeface="Söhne"/>
              </a:rPr>
              <a:t>Dopo la registrazione nel journal, le modifiche vengono effettuate effettivamente sul file system. Questo processo può richiedere del tempo a seconda della complessità dell'operazione.</a:t>
            </a:r>
          </a:p>
          <a:p>
            <a:pPr algn="l">
              <a:buFont typeface="+mj-lt"/>
              <a:buAutoNum type="arabicPeriod"/>
            </a:pPr>
            <a:r>
              <a:rPr lang="it-IT" sz="2000" i="0" dirty="0">
                <a:effectLst>
                  <a:outerShdw blurRad="38100" dist="38100" dir="2700000" algn="tl">
                    <a:srgbClr val="000000">
                      <a:alpha val="43137"/>
                    </a:srgbClr>
                  </a:outerShdw>
                </a:effectLst>
                <a:latin typeface="Söhne"/>
              </a:rPr>
              <a:t>Conferma nel Journal:</a:t>
            </a:r>
          </a:p>
          <a:p>
            <a:pPr lvl="1" algn="l"/>
            <a:r>
              <a:rPr lang="it-IT" sz="2000" i="0" dirty="0">
                <a:effectLst>
                  <a:outerShdw blurRad="38100" dist="38100" dir="2700000" algn="tl">
                    <a:srgbClr val="000000">
                      <a:alpha val="43137"/>
                    </a:srgbClr>
                  </a:outerShdw>
                </a:effectLst>
                <a:latin typeface="Söhne"/>
              </a:rPr>
              <a:t>Una volta completate con successo le modifiche, il sistema di file conferma nel journal che l'operazione è stata eseguita correttamente. A questo punto, il journal contiene un registro completo di tutte le modifiche pianificate e confermate.</a:t>
            </a:r>
          </a:p>
          <a:p>
            <a:pPr algn="l">
              <a:buFont typeface="+mj-lt"/>
              <a:buAutoNum type="arabicPeriod"/>
            </a:pPr>
            <a:r>
              <a:rPr lang="it-IT" sz="2000" i="0" dirty="0">
                <a:effectLst>
                  <a:outerShdw blurRad="38100" dist="38100" dir="2700000" algn="tl">
                    <a:srgbClr val="000000">
                      <a:alpha val="43137"/>
                    </a:srgbClr>
                  </a:outerShdw>
                </a:effectLst>
                <a:latin typeface="Söhne"/>
              </a:rPr>
              <a:t>Ripristino in Caso di Interruzione:</a:t>
            </a:r>
          </a:p>
          <a:p>
            <a:pPr lvl="1" algn="l"/>
            <a:r>
              <a:rPr lang="it-IT" sz="2000" i="0" dirty="0">
                <a:effectLst>
                  <a:outerShdw blurRad="38100" dist="38100" dir="2700000" algn="tl">
                    <a:srgbClr val="000000">
                      <a:alpha val="43137"/>
                    </a:srgbClr>
                  </a:outerShdw>
                </a:effectLst>
                <a:latin typeface="Söhne"/>
              </a:rPr>
              <a:t>In caso di interruzione improvvisa del sistema, il sistema operativo può consultare il journal per verificare quali modifiche erano in corso di esecuzione al momento dell'interruzione. Le operazioni incomplete o non confermate possono essere ripristinate o completate, garantendo che il file system sia coerente.</a:t>
            </a:r>
          </a:p>
          <a:p>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269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264</TotalTime>
  <Words>1147</Words>
  <Application>Microsoft Office PowerPoint</Application>
  <PresentationFormat>Widescreen</PresentationFormat>
  <Paragraphs>67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Courier New</vt:lpstr>
      <vt:lpstr>Söhne</vt:lpstr>
      <vt:lpstr>Trebuchet MS</vt:lpstr>
      <vt:lpstr>Berlin</vt:lpstr>
      <vt:lpstr>IL FILE SYSTEM.</vt:lpstr>
      <vt:lpstr>PowerPoint Presentation</vt:lpstr>
      <vt:lpstr>I FILE</vt:lpstr>
      <vt:lpstr>LE DIRECTORY</vt:lpstr>
      <vt:lpstr>Command Line Interface (CLI)</vt:lpstr>
      <vt:lpstr>Graphical User Interface (GUI)</vt:lpstr>
      <vt:lpstr>ESISTONO DIVERSI TIPI DI FS</vt:lpstr>
      <vt:lpstr>IL JOURNALING</vt:lpstr>
      <vt:lpstr>IL JOURNALING</vt:lpstr>
      <vt:lpstr>Formattazione di un disco</vt:lpstr>
      <vt:lpstr>Gestione dello Spazio su Disco:</vt:lpstr>
      <vt:lpstr>Descritore del file</vt:lpstr>
      <vt:lpstr>Descritore del file</vt:lpstr>
      <vt:lpstr>PERMESSI DI ACESSO</vt:lpstr>
      <vt:lpstr>COMPRESSIONE E CRITTOGRAFIA</vt:lpstr>
      <vt:lpstr>IN CONCLUSIONE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 FILE SYSTEM.</dc:title>
  <dc:creator>Alessandro Pizzi</dc:creator>
  <cp:lastModifiedBy>Alessandro Pizzi</cp:lastModifiedBy>
  <cp:revision>21</cp:revision>
  <dcterms:created xsi:type="dcterms:W3CDTF">2024-01-21T11:09:12Z</dcterms:created>
  <dcterms:modified xsi:type="dcterms:W3CDTF">2024-02-06T20:13:24Z</dcterms:modified>
</cp:coreProperties>
</file>